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76" r:id="rId2"/>
  </p:sldMasterIdLst>
  <p:notesMasterIdLst>
    <p:notesMasterId r:id="rId24"/>
  </p:notesMasterIdLst>
  <p:handoutMasterIdLst>
    <p:handoutMasterId r:id="rId25"/>
  </p:handoutMasterIdLst>
  <p:sldIdLst>
    <p:sldId id="256" r:id="rId3"/>
    <p:sldId id="321" r:id="rId4"/>
    <p:sldId id="320" r:id="rId5"/>
    <p:sldId id="329" r:id="rId6"/>
    <p:sldId id="324" r:id="rId7"/>
    <p:sldId id="352" r:id="rId8"/>
    <p:sldId id="340" r:id="rId9"/>
    <p:sldId id="342" r:id="rId10"/>
    <p:sldId id="343" r:id="rId11"/>
    <p:sldId id="341" r:id="rId12"/>
    <p:sldId id="353" r:id="rId13"/>
    <p:sldId id="348" r:id="rId14"/>
    <p:sldId id="345" r:id="rId15"/>
    <p:sldId id="354" r:id="rId16"/>
    <p:sldId id="355" r:id="rId17"/>
    <p:sldId id="346" r:id="rId18"/>
    <p:sldId id="334" r:id="rId19"/>
    <p:sldId id="338" r:id="rId20"/>
    <p:sldId id="344" r:id="rId21"/>
    <p:sldId id="331" r:id="rId22"/>
    <p:sldId id="351" r:id="rId23"/>
  </p:sldIdLst>
  <p:sldSz cx="12192000" cy="6858000"/>
  <p:notesSz cx="6797675" cy="9928225"/>
  <p:defaultTextStyle>
    <a:defPPr>
      <a:defRPr lang="en-US"/>
    </a:defPPr>
    <a:lvl1pPr algn="l" rtl="0" fontAlgn="base">
      <a:spcBef>
        <a:spcPct val="0"/>
      </a:spcBef>
      <a:spcAft>
        <a:spcPct val="0"/>
      </a:spcAft>
      <a:defRPr kern="1200">
        <a:solidFill>
          <a:srgbClr val="000000"/>
        </a:solidFill>
        <a:latin typeface="Arial" charset="0"/>
        <a:ea typeface="+mn-ea"/>
        <a:cs typeface="+mn-cs"/>
        <a:sym typeface="Arial" charset="0"/>
      </a:defRPr>
    </a:lvl1pPr>
    <a:lvl2pPr marL="457200" algn="l" rtl="0" fontAlgn="base">
      <a:spcBef>
        <a:spcPct val="0"/>
      </a:spcBef>
      <a:spcAft>
        <a:spcPct val="0"/>
      </a:spcAft>
      <a:defRPr kern="1200">
        <a:solidFill>
          <a:srgbClr val="000000"/>
        </a:solidFill>
        <a:latin typeface="Arial" charset="0"/>
        <a:ea typeface="+mn-ea"/>
        <a:cs typeface="+mn-cs"/>
        <a:sym typeface="Arial" charset="0"/>
      </a:defRPr>
    </a:lvl2pPr>
    <a:lvl3pPr marL="914400" algn="l" rtl="0" fontAlgn="base">
      <a:spcBef>
        <a:spcPct val="0"/>
      </a:spcBef>
      <a:spcAft>
        <a:spcPct val="0"/>
      </a:spcAft>
      <a:defRPr kern="1200">
        <a:solidFill>
          <a:srgbClr val="000000"/>
        </a:solidFill>
        <a:latin typeface="Arial" charset="0"/>
        <a:ea typeface="+mn-ea"/>
        <a:cs typeface="+mn-cs"/>
        <a:sym typeface="Arial" charset="0"/>
      </a:defRPr>
    </a:lvl3pPr>
    <a:lvl4pPr marL="1371600" algn="l" rtl="0" fontAlgn="base">
      <a:spcBef>
        <a:spcPct val="0"/>
      </a:spcBef>
      <a:spcAft>
        <a:spcPct val="0"/>
      </a:spcAft>
      <a:defRPr kern="1200">
        <a:solidFill>
          <a:srgbClr val="000000"/>
        </a:solidFill>
        <a:latin typeface="Arial" charset="0"/>
        <a:ea typeface="+mn-ea"/>
        <a:cs typeface="+mn-cs"/>
        <a:sym typeface="Arial" charset="0"/>
      </a:defRPr>
    </a:lvl4pPr>
    <a:lvl5pPr marL="1828800" algn="l" rtl="0" fontAlgn="base">
      <a:spcBef>
        <a:spcPct val="0"/>
      </a:spcBef>
      <a:spcAft>
        <a:spcPct val="0"/>
      </a:spcAft>
      <a:defRPr kern="1200">
        <a:solidFill>
          <a:srgbClr val="000000"/>
        </a:solidFill>
        <a:latin typeface="Arial" charset="0"/>
        <a:ea typeface="+mn-ea"/>
        <a:cs typeface="+mn-cs"/>
        <a:sym typeface="Arial" charset="0"/>
      </a:defRPr>
    </a:lvl5pPr>
    <a:lvl6pPr marL="2286000" algn="l" defTabSz="914400" rtl="0" eaLnBrk="1" latinLnBrk="0" hangingPunct="1">
      <a:defRPr kern="1200">
        <a:solidFill>
          <a:srgbClr val="000000"/>
        </a:solidFill>
        <a:latin typeface="Arial" charset="0"/>
        <a:ea typeface="+mn-ea"/>
        <a:cs typeface="+mn-cs"/>
        <a:sym typeface="Arial" charset="0"/>
      </a:defRPr>
    </a:lvl6pPr>
    <a:lvl7pPr marL="2743200" algn="l" defTabSz="914400" rtl="0" eaLnBrk="1" latinLnBrk="0" hangingPunct="1">
      <a:defRPr kern="1200">
        <a:solidFill>
          <a:srgbClr val="000000"/>
        </a:solidFill>
        <a:latin typeface="Arial" charset="0"/>
        <a:ea typeface="+mn-ea"/>
        <a:cs typeface="+mn-cs"/>
        <a:sym typeface="Arial" charset="0"/>
      </a:defRPr>
    </a:lvl7pPr>
    <a:lvl8pPr marL="3200400" algn="l" defTabSz="914400" rtl="0" eaLnBrk="1" latinLnBrk="0" hangingPunct="1">
      <a:defRPr kern="1200">
        <a:solidFill>
          <a:srgbClr val="000000"/>
        </a:solidFill>
        <a:latin typeface="Arial" charset="0"/>
        <a:ea typeface="+mn-ea"/>
        <a:cs typeface="+mn-cs"/>
        <a:sym typeface="Arial" charset="0"/>
      </a:defRPr>
    </a:lvl8pPr>
    <a:lvl9pPr marL="3657600" algn="l" defTabSz="914400" rtl="0" eaLnBrk="1" latinLnBrk="0" hangingPunct="1">
      <a:defRPr kern="1200">
        <a:solidFill>
          <a:srgbClr val="000000"/>
        </a:solidFill>
        <a:latin typeface="Arial" charset="0"/>
        <a:ea typeface="+mn-ea"/>
        <a:cs typeface="+mn-cs"/>
        <a:sym typeface="Arial" charset="0"/>
      </a:defRPr>
    </a:lvl9pPr>
  </p:defaultTextStyle>
  <p:extLst>
    <p:ext uri="{521415D9-36F7-43E2-AB2F-B90AF26B5E84}">
      <p14:sectionLst xmlns:p14="http://schemas.microsoft.com/office/powerpoint/2010/main">
        <p14:section name="Standardabschnitt" id="{10B352FE-35FA-4DD5-B9D9-746B101CDBCB}">
          <p14:sldIdLst>
            <p14:sldId id="256"/>
          </p14:sldIdLst>
        </p14:section>
        <p14:section name="IT-S" id="{2474986D-8372-4B57-B75A-E326703EACF0}">
          <p14:sldIdLst>
            <p14:sldId id="321"/>
            <p14:sldId id="320"/>
            <p14:sldId id="329"/>
            <p14:sldId id="324"/>
            <p14:sldId id="352"/>
            <p14:sldId id="340"/>
            <p14:sldId id="342"/>
            <p14:sldId id="343"/>
            <p14:sldId id="341"/>
            <p14:sldId id="353"/>
          </p14:sldIdLst>
        </p14:section>
        <p14:section name="IT-A / SAM" id="{569F7C1A-31AA-47CC-BB48-F62FE9259C66}">
          <p14:sldIdLst>
            <p14:sldId id="348"/>
            <p14:sldId id="345"/>
            <p14:sldId id="354"/>
            <p14:sldId id="355"/>
          </p14:sldIdLst>
        </p14:section>
        <p14:section name="ELZ / Moodle" id="{F3E3C28A-F43D-4C56-B76E-69C157DF1FD9}">
          <p14:sldIdLst>
            <p14:sldId id="346"/>
            <p14:sldId id="334"/>
            <p14:sldId id="338"/>
            <p14:sldId id="344"/>
          </p14:sldIdLst>
        </p14:section>
        <p14:section name="IT-S" id="{96B84B3C-B962-4EED-8660-82BFF7A4AAC9}">
          <p14:sldIdLst>
            <p14:sldId id="331"/>
            <p14:sldId id="3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93D"/>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6" autoAdjust="0"/>
    <p:restoredTop sz="78785" autoAdjust="0"/>
  </p:normalViewPr>
  <p:slideViewPr>
    <p:cSldViewPr>
      <p:cViewPr varScale="1">
        <p:scale>
          <a:sx n="99" d="100"/>
          <a:sy n="99" d="100"/>
        </p:scale>
        <p:origin x="112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135" cy="496332"/>
          </a:xfrm>
          <a:prstGeom prst="rect">
            <a:avLst/>
          </a:prstGeom>
        </p:spPr>
        <p:txBody>
          <a:bodyPr vert="horz" lIns="91315" tIns="45657" rIns="91315" bIns="45657" rtlCol="0"/>
          <a:lstStyle>
            <a:lvl1pPr algn="l">
              <a:defRPr sz="1200"/>
            </a:lvl1pPr>
          </a:lstStyle>
          <a:p>
            <a:endParaRPr lang="de-DE"/>
          </a:p>
        </p:txBody>
      </p:sp>
      <p:sp>
        <p:nvSpPr>
          <p:cNvPr id="3" name="Datumsplatzhalter 2"/>
          <p:cNvSpPr>
            <a:spLocks noGrp="1"/>
          </p:cNvSpPr>
          <p:nvPr>
            <p:ph type="dt" sz="quarter" idx="1"/>
          </p:nvPr>
        </p:nvSpPr>
        <p:spPr>
          <a:xfrm>
            <a:off x="3849956" y="1"/>
            <a:ext cx="2946135" cy="496332"/>
          </a:xfrm>
          <a:prstGeom prst="rect">
            <a:avLst/>
          </a:prstGeom>
        </p:spPr>
        <p:txBody>
          <a:bodyPr vert="horz" lIns="91315" tIns="45657" rIns="91315" bIns="45657" rtlCol="0"/>
          <a:lstStyle>
            <a:lvl1pPr algn="r">
              <a:defRPr sz="1200"/>
            </a:lvl1pPr>
          </a:lstStyle>
          <a:p>
            <a:fld id="{D4C1AF1F-8F21-4829-8BCC-0C961652CBB6}" type="datetimeFigureOut">
              <a:rPr lang="de-DE" smtClean="0"/>
              <a:t>04.10.2023</a:t>
            </a:fld>
            <a:endParaRPr lang="de-DE"/>
          </a:p>
        </p:txBody>
      </p:sp>
      <p:sp>
        <p:nvSpPr>
          <p:cNvPr id="4" name="Fußzeilenplatzhalter 3"/>
          <p:cNvSpPr>
            <a:spLocks noGrp="1"/>
          </p:cNvSpPr>
          <p:nvPr>
            <p:ph type="ftr" sz="quarter" idx="2"/>
          </p:nvPr>
        </p:nvSpPr>
        <p:spPr>
          <a:xfrm>
            <a:off x="1" y="9430310"/>
            <a:ext cx="2946135" cy="496331"/>
          </a:xfrm>
          <a:prstGeom prst="rect">
            <a:avLst/>
          </a:prstGeom>
        </p:spPr>
        <p:txBody>
          <a:bodyPr vert="horz" lIns="91315" tIns="45657" rIns="91315" bIns="45657" rtlCol="0" anchor="b"/>
          <a:lstStyle>
            <a:lvl1pPr algn="l">
              <a:defRPr sz="1200"/>
            </a:lvl1pPr>
          </a:lstStyle>
          <a:p>
            <a:endParaRPr lang="de-DE"/>
          </a:p>
        </p:txBody>
      </p:sp>
      <p:sp>
        <p:nvSpPr>
          <p:cNvPr id="5" name="Foliennummernplatzhalter 4"/>
          <p:cNvSpPr>
            <a:spLocks noGrp="1"/>
          </p:cNvSpPr>
          <p:nvPr>
            <p:ph type="sldNum" sz="quarter" idx="3"/>
          </p:nvPr>
        </p:nvSpPr>
        <p:spPr>
          <a:xfrm>
            <a:off x="3849956" y="9430310"/>
            <a:ext cx="2946135" cy="496331"/>
          </a:xfrm>
          <a:prstGeom prst="rect">
            <a:avLst/>
          </a:prstGeom>
        </p:spPr>
        <p:txBody>
          <a:bodyPr vert="horz" lIns="91315" tIns="45657" rIns="91315" bIns="45657" rtlCol="0" anchor="b"/>
          <a:lstStyle>
            <a:lvl1pPr algn="r">
              <a:defRPr sz="1200"/>
            </a:lvl1pPr>
          </a:lstStyle>
          <a:p>
            <a:fld id="{D785CF1C-CB88-485F-8D4A-58C742752BFF}" type="slidenum">
              <a:rPr lang="de-DE" smtClean="0"/>
              <a:t>‹Nr.›</a:t>
            </a:fld>
            <a:endParaRPr lang="de-DE"/>
          </a:p>
        </p:txBody>
      </p:sp>
    </p:spTree>
    <p:extLst>
      <p:ext uri="{BB962C8B-B14F-4D97-AF65-F5344CB8AC3E}">
        <p14:creationId xmlns:p14="http://schemas.microsoft.com/office/powerpoint/2010/main" val="1811869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945659" cy="496411"/>
          </a:xfrm>
          <a:prstGeom prst="rect">
            <a:avLst/>
          </a:prstGeom>
        </p:spPr>
        <p:txBody>
          <a:bodyPr vert="horz" lIns="91315" tIns="45657" rIns="91315" bIns="45657" rtlCol="0"/>
          <a:lstStyle>
            <a:lvl1pPr algn="l">
              <a:defRPr sz="1200"/>
            </a:lvl1pPr>
          </a:lstStyle>
          <a:p>
            <a:endParaRPr lang="de-DE"/>
          </a:p>
        </p:txBody>
      </p:sp>
      <p:sp>
        <p:nvSpPr>
          <p:cNvPr id="3" name="Datumsplatzhalter 2"/>
          <p:cNvSpPr>
            <a:spLocks noGrp="1"/>
          </p:cNvSpPr>
          <p:nvPr>
            <p:ph type="dt" idx="1"/>
          </p:nvPr>
        </p:nvSpPr>
        <p:spPr>
          <a:xfrm>
            <a:off x="3850445" y="3"/>
            <a:ext cx="2945659" cy="496411"/>
          </a:xfrm>
          <a:prstGeom prst="rect">
            <a:avLst/>
          </a:prstGeom>
        </p:spPr>
        <p:txBody>
          <a:bodyPr vert="horz" lIns="91315" tIns="45657" rIns="91315" bIns="45657" rtlCol="0"/>
          <a:lstStyle>
            <a:lvl1pPr algn="r">
              <a:defRPr sz="1200"/>
            </a:lvl1pPr>
          </a:lstStyle>
          <a:p>
            <a:fld id="{B6759A11-4124-4169-B713-A38F4820F927}" type="datetimeFigureOut">
              <a:rPr lang="de-DE" smtClean="0"/>
              <a:t>04.10.2023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315" tIns="45657" rIns="91315" bIns="45657" rtlCol="0" anchor="ctr"/>
          <a:lstStyle/>
          <a:p>
            <a:endParaRPr lang="de-DE"/>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315" tIns="45657" rIns="91315" bIns="4565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30092"/>
            <a:ext cx="2945659" cy="496411"/>
          </a:xfrm>
          <a:prstGeom prst="rect">
            <a:avLst/>
          </a:prstGeom>
        </p:spPr>
        <p:txBody>
          <a:bodyPr vert="horz" lIns="91315" tIns="45657" rIns="91315" bIns="45657"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30092"/>
            <a:ext cx="2945659" cy="496411"/>
          </a:xfrm>
          <a:prstGeom prst="rect">
            <a:avLst/>
          </a:prstGeom>
        </p:spPr>
        <p:txBody>
          <a:bodyPr vert="horz" lIns="91315" tIns="45657" rIns="91315" bIns="45657" rtlCol="0" anchor="b"/>
          <a:lstStyle>
            <a:lvl1pPr algn="r">
              <a:defRPr sz="1200"/>
            </a:lvl1pPr>
          </a:lstStyle>
          <a:p>
            <a:fld id="{A0414A9D-6C67-4A9E-9A4F-C1E919C28DC7}" type="slidenum">
              <a:rPr lang="de-DE" smtClean="0"/>
              <a:t>‹Nr.›</a:t>
            </a:fld>
            <a:endParaRPr lang="de-DE"/>
          </a:p>
        </p:txBody>
      </p:sp>
    </p:spTree>
    <p:extLst>
      <p:ext uri="{BB962C8B-B14F-4D97-AF65-F5344CB8AC3E}">
        <p14:creationId xmlns:p14="http://schemas.microsoft.com/office/powerpoint/2010/main" val="84754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0414A9D-6C67-4A9E-9A4F-C1E919C28DC7}" type="slidenum">
              <a:rPr lang="de-DE" smtClean="0"/>
              <a:t>1</a:t>
            </a:fld>
            <a:endParaRPr lang="de-DE" dirty="0"/>
          </a:p>
        </p:txBody>
      </p:sp>
    </p:spTree>
    <p:extLst>
      <p:ext uri="{BB962C8B-B14F-4D97-AF65-F5344CB8AC3E}">
        <p14:creationId xmlns:p14="http://schemas.microsoft.com/office/powerpoint/2010/main" val="111102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spricht für sich</a:t>
            </a:r>
          </a:p>
        </p:txBody>
      </p:sp>
      <p:sp>
        <p:nvSpPr>
          <p:cNvPr id="4" name="Foliennummernplatzhalter 3"/>
          <p:cNvSpPr>
            <a:spLocks noGrp="1"/>
          </p:cNvSpPr>
          <p:nvPr>
            <p:ph type="sldNum" sz="quarter" idx="5"/>
          </p:nvPr>
        </p:nvSpPr>
        <p:spPr/>
        <p:txBody>
          <a:bodyPr/>
          <a:lstStyle/>
          <a:p>
            <a:fld id="{A0414A9D-6C67-4A9E-9A4F-C1E919C28DC7}" type="slidenum">
              <a:rPr lang="de-DE" smtClean="0"/>
              <a:t>10</a:t>
            </a:fld>
            <a:endParaRPr lang="de-DE"/>
          </a:p>
        </p:txBody>
      </p:sp>
    </p:spTree>
    <p:extLst>
      <p:ext uri="{BB962C8B-B14F-4D97-AF65-F5344CB8AC3E}">
        <p14:creationId xmlns:p14="http://schemas.microsoft.com/office/powerpoint/2010/main" val="1979679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für IT-Belange</a:t>
            </a:r>
          </a:p>
          <a:p>
            <a:endParaRPr lang="de-DE" dirty="0"/>
          </a:p>
          <a:p>
            <a:r>
              <a:rPr lang="de-DE" dirty="0"/>
              <a:t>Suche nach Stichworten auf www.hwr-berlin.de sinnvoll (z.B. um die richtige Anlaufstelle raus zu finden)</a:t>
            </a:r>
          </a:p>
          <a:p>
            <a:endParaRPr lang="de-DE" dirty="0"/>
          </a:p>
          <a:p>
            <a:r>
              <a:rPr lang="de-DE" dirty="0"/>
              <a:t>Die wichtigsten Infos/Anleitungen sind auf der IT-Seite.</a:t>
            </a:r>
          </a:p>
          <a:p>
            <a:r>
              <a:rPr lang="de-DE" dirty="0"/>
              <a:t>Überleitung an das SAM-Team</a:t>
            </a:r>
          </a:p>
        </p:txBody>
      </p:sp>
      <p:sp>
        <p:nvSpPr>
          <p:cNvPr id="4" name="Foliennummernplatzhalter 3"/>
          <p:cNvSpPr>
            <a:spLocks noGrp="1"/>
          </p:cNvSpPr>
          <p:nvPr>
            <p:ph type="sldNum" sz="quarter" idx="5"/>
          </p:nvPr>
        </p:nvSpPr>
        <p:spPr/>
        <p:txBody>
          <a:bodyPr/>
          <a:lstStyle/>
          <a:p>
            <a:fld id="{A0414A9D-6C67-4A9E-9A4F-C1E919C28DC7}" type="slidenum">
              <a:rPr lang="de-DE" smtClean="0"/>
              <a:t>11</a:t>
            </a:fld>
            <a:endParaRPr lang="de-DE"/>
          </a:p>
        </p:txBody>
      </p:sp>
    </p:spTree>
    <p:extLst>
      <p:ext uri="{BB962C8B-B14F-4D97-AF65-F5344CB8AC3E}">
        <p14:creationId xmlns:p14="http://schemas.microsoft.com/office/powerpoint/2010/main" val="329215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12</a:t>
            </a:fld>
            <a:endParaRPr lang="de-DE"/>
          </a:p>
        </p:txBody>
      </p:sp>
    </p:spTree>
    <p:extLst>
      <p:ext uri="{BB962C8B-B14F-4D97-AF65-F5344CB8AC3E}">
        <p14:creationId xmlns:p14="http://schemas.microsoft.com/office/powerpoint/2010/main" val="1642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 Startseite der HWR </a:t>
            </a:r>
            <a:r>
              <a:rPr lang="de-DE" dirty="0" err="1"/>
              <a:t>HomePage</a:t>
            </a:r>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13</a:t>
            </a:fld>
            <a:endParaRPr lang="de-DE"/>
          </a:p>
        </p:txBody>
      </p:sp>
    </p:spTree>
    <p:extLst>
      <p:ext uri="{BB962C8B-B14F-4D97-AF65-F5344CB8AC3E}">
        <p14:creationId xmlns:p14="http://schemas.microsoft.com/office/powerpoint/2010/main" val="81032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Abgaben noch nicht relevant zum Studienbeginn</a:t>
            </a:r>
          </a:p>
          <a:p>
            <a:endParaRPr lang="de-DE" dirty="0"/>
          </a:p>
          <a:p>
            <a:r>
              <a:rPr lang="de-DE" dirty="0"/>
              <a:t>Leistungsbescheinigung = </a:t>
            </a:r>
            <a:r>
              <a:rPr lang="de-DE" dirty="0" err="1"/>
              <a:t>Transcript</a:t>
            </a:r>
            <a:r>
              <a:rPr lang="de-DE" dirty="0"/>
              <a:t> </a:t>
            </a:r>
            <a:r>
              <a:rPr lang="de-DE" dirty="0" err="1"/>
              <a:t>of</a:t>
            </a:r>
            <a:r>
              <a:rPr lang="de-DE" dirty="0"/>
              <a:t> Records</a:t>
            </a:r>
          </a:p>
          <a:p>
            <a:endParaRPr lang="de-DE" dirty="0"/>
          </a:p>
          <a:p>
            <a:r>
              <a:rPr lang="de-DE" dirty="0"/>
              <a:t>Ggf. VV – nicht relevant für FB4, da feste Gruppen </a:t>
            </a:r>
          </a:p>
          <a:p>
            <a:endParaRPr lang="de-DE" dirty="0"/>
          </a:p>
          <a:p>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14</a:t>
            </a:fld>
            <a:endParaRPr lang="de-DE"/>
          </a:p>
        </p:txBody>
      </p:sp>
    </p:spTree>
    <p:extLst>
      <p:ext uri="{BB962C8B-B14F-4D97-AF65-F5344CB8AC3E}">
        <p14:creationId xmlns:p14="http://schemas.microsoft.com/office/powerpoint/2010/main" val="130551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0414A9D-6C67-4A9E-9A4F-C1E919C28DC7}" type="slidenum">
              <a:rPr lang="de-DE" smtClean="0"/>
              <a:t>15</a:t>
            </a:fld>
            <a:endParaRPr lang="de-DE"/>
          </a:p>
        </p:txBody>
      </p:sp>
    </p:spTree>
    <p:extLst>
      <p:ext uri="{BB962C8B-B14F-4D97-AF65-F5344CB8AC3E}">
        <p14:creationId xmlns:p14="http://schemas.microsoft.com/office/powerpoint/2010/main" val="370783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16</a:t>
            </a:fld>
            <a:endParaRPr lang="de-DE"/>
          </a:p>
        </p:txBody>
      </p:sp>
    </p:spTree>
    <p:extLst>
      <p:ext uri="{BB962C8B-B14F-4D97-AF65-F5344CB8AC3E}">
        <p14:creationId xmlns:p14="http://schemas.microsoft.com/office/powerpoint/2010/main" val="364261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dirty="0"/>
              <a:t>Folie vortragen</a:t>
            </a:r>
          </a:p>
          <a:p>
            <a:pPr eaLnBrk="1" fontAlgn="auto" hangingPunct="1">
              <a:spcBef>
                <a:spcPts val="0"/>
              </a:spcBef>
              <a:spcAft>
                <a:spcPts val="0"/>
              </a:spcAft>
              <a:defRPr/>
            </a:pPr>
            <a:r>
              <a:rPr lang="de-DE" dirty="0"/>
              <a:t>Kommunikation auch wichtig über </a:t>
            </a:r>
            <a:r>
              <a:rPr lang="de-DE" dirty="0" err="1"/>
              <a:t>Mooodle</a:t>
            </a:r>
            <a:endParaRPr lang="de-DE" dirty="0"/>
          </a:p>
          <a:p>
            <a:pPr eaLnBrk="1" fontAlgn="auto" hangingPunct="1">
              <a:spcBef>
                <a:spcPts val="0"/>
              </a:spcBef>
              <a:spcAft>
                <a:spcPts val="0"/>
              </a:spcAft>
              <a:defRPr/>
            </a:pPr>
            <a:endParaRPr lang="de-DE" dirty="0"/>
          </a:p>
          <a:p>
            <a:pPr eaLnBrk="1" fontAlgn="auto" hangingPunct="1">
              <a:spcBef>
                <a:spcPts val="0"/>
              </a:spcBef>
              <a:spcAft>
                <a:spcPts val="0"/>
              </a:spcAft>
              <a:defRPr/>
            </a:pPr>
            <a:r>
              <a:rPr lang="de-DE" dirty="0"/>
              <a:t>Wichtig: alle Kurse eines Semesters werden hier abgebildet und können von den Studenten genutzt werden</a:t>
            </a:r>
          </a:p>
          <a:p>
            <a:pPr eaLnBrk="1" fontAlgn="auto" hangingPunct="1">
              <a:spcBef>
                <a:spcPts val="0"/>
              </a:spcBef>
              <a:spcAft>
                <a:spcPts val="0"/>
              </a:spcAft>
              <a:defRPr/>
            </a:pPr>
            <a:r>
              <a:rPr lang="de-DE" dirty="0"/>
              <a:t>Hinweis, dass nach Belegung Kurse nicht sofort in </a:t>
            </a:r>
            <a:r>
              <a:rPr lang="de-DE" dirty="0" err="1"/>
              <a:t>Moodle</a:t>
            </a:r>
            <a:r>
              <a:rPr lang="de-DE" dirty="0"/>
              <a:t> angezeigt werden, Abgleich muss erst laufen</a:t>
            </a:r>
          </a:p>
          <a:p>
            <a:pPr eaLnBrk="1" fontAlgn="auto" hangingPunct="1">
              <a:spcBef>
                <a:spcPts val="0"/>
              </a:spcBef>
              <a:spcAft>
                <a:spcPts val="0"/>
              </a:spcAft>
              <a:defRPr/>
            </a:pPr>
            <a:endParaRPr lang="de-DE" dirty="0"/>
          </a:p>
          <a:p>
            <a:pPr eaLnBrk="1" fontAlgn="auto" hangingPunct="1">
              <a:spcBef>
                <a:spcPts val="0"/>
              </a:spcBef>
              <a:spcAft>
                <a:spcPts val="0"/>
              </a:spcAft>
              <a:defRPr/>
            </a:pPr>
            <a:r>
              <a:rPr lang="de-DE" dirty="0"/>
              <a:t>Beispiele bringen: </a:t>
            </a:r>
          </a:p>
          <a:p>
            <a:pPr marL="171450" indent="-171450" eaLnBrk="1" fontAlgn="auto" hangingPunct="1">
              <a:spcBef>
                <a:spcPts val="0"/>
              </a:spcBef>
              <a:spcAft>
                <a:spcPts val="0"/>
              </a:spcAft>
              <a:buFont typeface="Arial" panose="020B0604020202020204" pitchFamily="34" charset="0"/>
              <a:buChar char="•"/>
              <a:defRPr/>
            </a:pPr>
            <a:r>
              <a:rPr lang="de-DE" dirty="0"/>
              <a:t>Download Skripte</a:t>
            </a:r>
          </a:p>
          <a:p>
            <a:pPr marL="171450" indent="-171450" eaLnBrk="1" fontAlgn="auto" hangingPunct="1">
              <a:spcBef>
                <a:spcPts val="0"/>
              </a:spcBef>
              <a:spcAft>
                <a:spcPts val="0"/>
              </a:spcAft>
              <a:buFont typeface="Arial" panose="020B0604020202020204" pitchFamily="34" charset="0"/>
              <a:buChar char="•"/>
              <a:defRPr/>
            </a:pPr>
            <a:r>
              <a:rPr lang="de-DE" dirty="0"/>
              <a:t>Download Literaturlisten</a:t>
            </a:r>
          </a:p>
          <a:p>
            <a:pPr marL="171450" indent="-171450" eaLnBrk="1" fontAlgn="auto" hangingPunct="1">
              <a:spcBef>
                <a:spcPts val="0"/>
              </a:spcBef>
              <a:spcAft>
                <a:spcPts val="0"/>
              </a:spcAft>
              <a:buFont typeface="Arial" panose="020B0604020202020204" pitchFamily="34" charset="0"/>
              <a:buChar char="•"/>
              <a:defRPr/>
            </a:pPr>
            <a:r>
              <a:rPr lang="de-DE" dirty="0" err="1"/>
              <a:t>Downlod</a:t>
            </a:r>
            <a:r>
              <a:rPr lang="de-DE" dirty="0"/>
              <a:t> Präsentationen</a:t>
            </a:r>
          </a:p>
          <a:p>
            <a:pPr marL="171450" indent="-171450" eaLnBrk="1" fontAlgn="auto" hangingPunct="1">
              <a:spcBef>
                <a:spcPts val="0"/>
              </a:spcBef>
              <a:spcAft>
                <a:spcPts val="0"/>
              </a:spcAft>
              <a:buFont typeface="Arial" panose="020B0604020202020204" pitchFamily="34" charset="0"/>
              <a:buChar char="•"/>
              <a:defRPr/>
            </a:pPr>
            <a:r>
              <a:rPr lang="de-DE" dirty="0"/>
              <a:t>Dozent kann über das Forum kommunizieren</a:t>
            </a:r>
          </a:p>
          <a:p>
            <a:pPr marL="171450" indent="-171450" eaLnBrk="1" fontAlgn="auto" hangingPunct="1">
              <a:spcBef>
                <a:spcPts val="0"/>
              </a:spcBef>
              <a:spcAft>
                <a:spcPts val="0"/>
              </a:spcAft>
              <a:buFont typeface="Arial" panose="020B0604020202020204" pitchFamily="34" charset="0"/>
              <a:buChar char="•"/>
              <a:defRPr/>
            </a:pPr>
            <a:r>
              <a:rPr lang="de-DE" dirty="0"/>
              <a:t>Ggf. Arbeitsergebnisse hochladen</a:t>
            </a:r>
          </a:p>
          <a:p>
            <a:pPr marL="171450" indent="-171450" eaLnBrk="1" fontAlgn="auto" hangingPunct="1">
              <a:spcBef>
                <a:spcPts val="0"/>
              </a:spcBef>
              <a:spcAft>
                <a:spcPts val="0"/>
              </a:spcAft>
              <a:buFont typeface="Arial" panose="020B0604020202020204" pitchFamily="34" charset="0"/>
              <a:buChar char="•"/>
              <a:defRPr/>
            </a:pPr>
            <a:r>
              <a:rPr lang="de-DE" dirty="0"/>
              <a:t>Onlineklausuren</a:t>
            </a:r>
          </a:p>
          <a:p>
            <a:pPr marL="171450" indent="-171450" eaLnBrk="1" fontAlgn="auto" hangingPunct="1">
              <a:spcBef>
                <a:spcPts val="0"/>
              </a:spcBef>
              <a:spcAft>
                <a:spcPts val="0"/>
              </a:spcAft>
              <a:buFont typeface="Arial" panose="020B0604020202020204" pitchFamily="34" charset="0"/>
              <a:buChar char="•"/>
              <a:defRPr/>
            </a:pPr>
            <a:r>
              <a:rPr lang="de-DE" dirty="0"/>
              <a:t>Etc.</a:t>
            </a:r>
          </a:p>
          <a:p>
            <a:pPr marL="0" indent="0" eaLnBrk="1" fontAlgn="auto" hangingPunct="1">
              <a:spcBef>
                <a:spcPts val="0"/>
              </a:spcBef>
              <a:spcAft>
                <a:spcPts val="0"/>
              </a:spcAft>
              <a:buFont typeface="Arial" panose="020B0604020202020204" pitchFamily="34" charset="0"/>
              <a:buNone/>
              <a:defRPr/>
            </a:pPr>
            <a:endParaRPr lang="de-DE" dirty="0"/>
          </a:p>
          <a:p>
            <a:pPr marL="0" indent="0" eaLnBrk="1" fontAlgn="auto" hangingPunct="1">
              <a:spcBef>
                <a:spcPts val="0"/>
              </a:spcBef>
              <a:spcAft>
                <a:spcPts val="0"/>
              </a:spcAft>
              <a:buFont typeface="Arial" panose="020B0604020202020204" pitchFamily="34" charset="0"/>
              <a:buNone/>
              <a:defRPr/>
            </a:pPr>
            <a:r>
              <a:rPr lang="de-DE" dirty="0"/>
              <a:t>Wichtig:</a:t>
            </a:r>
          </a:p>
          <a:p>
            <a:pPr marL="0" indent="0" eaLnBrk="1" fontAlgn="auto" hangingPunct="1">
              <a:spcBef>
                <a:spcPts val="0"/>
              </a:spcBef>
              <a:spcAft>
                <a:spcPts val="0"/>
              </a:spcAft>
              <a:buFont typeface="Arial" panose="020B0604020202020204" pitchFamily="34" charset="0"/>
              <a:buNone/>
              <a:defRPr/>
            </a:pPr>
            <a:r>
              <a:rPr lang="de-DE" dirty="0"/>
              <a:t>LIVE</a:t>
            </a:r>
            <a:r>
              <a:rPr lang="de-DE" baseline="0" dirty="0"/>
              <a:t> in </a:t>
            </a:r>
            <a:r>
              <a:rPr lang="de-DE" baseline="0" dirty="0" err="1"/>
              <a:t>Moodle</a:t>
            </a:r>
            <a:r>
              <a:rPr lang="de-DE" baseline="0" dirty="0"/>
              <a:t> zeigen:</a:t>
            </a:r>
          </a:p>
          <a:p>
            <a:pPr marL="171450" indent="-171450" eaLnBrk="1" fontAlgn="auto" hangingPunct="1">
              <a:spcBef>
                <a:spcPts val="0"/>
              </a:spcBef>
              <a:spcAft>
                <a:spcPts val="0"/>
              </a:spcAft>
              <a:buFont typeface="Arial" panose="020B0604020202020204" pitchFamily="34" charset="0"/>
              <a:buChar char="•"/>
              <a:defRPr/>
            </a:pPr>
            <a:r>
              <a:rPr lang="de-DE" baseline="0" dirty="0"/>
              <a:t>Meine Startseite / Kursübersicht</a:t>
            </a:r>
          </a:p>
          <a:p>
            <a:pPr marL="171450" indent="-171450" eaLnBrk="1" fontAlgn="auto" hangingPunct="1">
              <a:spcBef>
                <a:spcPts val="0"/>
              </a:spcBef>
              <a:spcAft>
                <a:spcPts val="0"/>
              </a:spcAft>
              <a:buFont typeface="Arial" panose="020B0604020202020204" pitchFamily="34" charset="0"/>
              <a:buChar char="•"/>
              <a:defRPr/>
            </a:pPr>
            <a:r>
              <a:rPr lang="de-DE" baseline="0" dirty="0"/>
              <a:t>Beratungsangebote der HWR Berlin (International Office, Bibliotheksangebote)</a:t>
            </a:r>
          </a:p>
          <a:p>
            <a:pPr marL="171450" indent="-171450" eaLnBrk="1" fontAlgn="auto" hangingPunct="1">
              <a:spcBef>
                <a:spcPts val="0"/>
              </a:spcBef>
              <a:spcAft>
                <a:spcPts val="0"/>
              </a:spcAft>
              <a:buFont typeface="Arial" panose="020B0604020202020204" pitchFamily="34" charset="0"/>
              <a:buChar char="•"/>
              <a:defRPr/>
            </a:pPr>
            <a:r>
              <a:rPr lang="de-DE" baseline="0" dirty="0"/>
              <a:t>Weiterbildung (Selbstlernprogramm für Studierende </a:t>
            </a:r>
            <a:r>
              <a:rPr lang="de-DE" baseline="0" dirty="0">
                <a:sym typeface="Wingdings" panose="05000000000000000000" pitchFamily="2" charset="2"/>
              </a:rPr>
              <a:t> Office)</a:t>
            </a:r>
            <a:endParaRPr lang="de-DE" dirty="0"/>
          </a:p>
          <a:p>
            <a:endParaRPr lang="de-DE" dirty="0"/>
          </a:p>
        </p:txBody>
      </p:sp>
      <p:sp>
        <p:nvSpPr>
          <p:cNvPr id="4" name="Foliennummernplatzhalter 3"/>
          <p:cNvSpPr>
            <a:spLocks noGrp="1"/>
          </p:cNvSpPr>
          <p:nvPr>
            <p:ph type="sldNum" sz="quarter" idx="10"/>
          </p:nvPr>
        </p:nvSpPr>
        <p:spPr/>
        <p:txBody>
          <a:bodyPr/>
          <a:lstStyle/>
          <a:p>
            <a:fld id="{A0414A9D-6C67-4A9E-9A4F-C1E919C28DC7}" type="slidenum">
              <a:rPr lang="de-DE" smtClean="0"/>
              <a:t>17</a:t>
            </a:fld>
            <a:endParaRPr lang="de-DE"/>
          </a:p>
        </p:txBody>
      </p:sp>
    </p:spTree>
    <p:extLst>
      <p:ext uri="{BB962C8B-B14F-4D97-AF65-F5344CB8AC3E}">
        <p14:creationId xmlns:p14="http://schemas.microsoft.com/office/powerpoint/2010/main" val="119412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br>
              <a:rPr lang="de-DE" dirty="0"/>
            </a:br>
            <a:endParaRPr lang="de-DE" sz="1200" b="0" i="0" u="none" strike="noStrik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0414A9D-6C67-4A9E-9A4F-C1E919C28DC7}" type="slidenum">
              <a:rPr lang="de-DE" smtClean="0"/>
              <a:t>18</a:t>
            </a:fld>
            <a:endParaRPr lang="de-DE"/>
          </a:p>
        </p:txBody>
      </p:sp>
    </p:spTree>
    <p:extLst>
      <p:ext uri="{BB962C8B-B14F-4D97-AF65-F5344CB8AC3E}">
        <p14:creationId xmlns:p14="http://schemas.microsoft.com/office/powerpoint/2010/main" val="157459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19</a:t>
            </a:fld>
            <a:endParaRPr lang="de-DE"/>
          </a:p>
        </p:txBody>
      </p:sp>
    </p:spTree>
    <p:extLst>
      <p:ext uri="{BB962C8B-B14F-4D97-AF65-F5344CB8AC3E}">
        <p14:creationId xmlns:p14="http://schemas.microsoft.com/office/powerpoint/2010/main" val="31625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171450" indent="-171450" eaLnBrk="1" hangingPunct="1">
              <a:spcBef>
                <a:spcPct val="0"/>
              </a:spcBef>
              <a:buFontTx/>
              <a:buChar char="•"/>
            </a:pPr>
            <a:r>
              <a:rPr lang="de-DE" altLang="de-DE" dirty="0"/>
              <a:t>Hier ein Überblick über die Dienste, die ein Studierende nutzen können und sollten</a:t>
            </a:r>
          </a:p>
          <a:p>
            <a:pPr marL="171450" indent="-171450" eaLnBrk="1" hangingPunct="1">
              <a:spcBef>
                <a:spcPct val="0"/>
              </a:spcBef>
              <a:buFontTx/>
              <a:buChar char="•"/>
            </a:pPr>
            <a:r>
              <a:rPr lang="de-DE" altLang="de-DE" dirty="0"/>
              <a:t>Einmal aufzählen</a:t>
            </a:r>
          </a:p>
          <a:p>
            <a:pPr marL="171450" indent="-171450" eaLnBrk="1" hangingPunct="1">
              <a:spcBef>
                <a:spcPct val="0"/>
              </a:spcBef>
              <a:buFontTx/>
              <a:buChar char="•"/>
            </a:pPr>
            <a:r>
              <a:rPr lang="de-DE" altLang="de-DE" dirty="0"/>
              <a:t>Hinweis, dass man über den Schnellzugriff auf der HWR Homepage alle Webdienste schnell erreichen kann.</a:t>
            </a:r>
          </a:p>
          <a:p>
            <a:endParaRPr lang="de-DE" dirty="0"/>
          </a:p>
        </p:txBody>
      </p:sp>
      <p:sp>
        <p:nvSpPr>
          <p:cNvPr id="4" name="Foliennummernplatzhalter 3"/>
          <p:cNvSpPr>
            <a:spLocks noGrp="1"/>
          </p:cNvSpPr>
          <p:nvPr>
            <p:ph type="sldNum" sz="quarter" idx="10"/>
          </p:nvPr>
        </p:nvSpPr>
        <p:spPr/>
        <p:txBody>
          <a:bodyPr/>
          <a:lstStyle/>
          <a:p>
            <a:fld id="{A0414A9D-6C67-4A9E-9A4F-C1E919C28DC7}" type="slidenum">
              <a:rPr lang="de-DE" smtClean="0"/>
              <a:t>2</a:t>
            </a:fld>
            <a:endParaRPr lang="de-DE"/>
          </a:p>
        </p:txBody>
      </p:sp>
    </p:spTree>
    <p:extLst>
      <p:ext uri="{BB962C8B-B14F-4D97-AF65-F5344CB8AC3E}">
        <p14:creationId xmlns:p14="http://schemas.microsoft.com/office/powerpoint/2010/main" val="277410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sz="1200" b="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0414A9D-6C67-4A9E-9A4F-C1E919C28DC7}" type="slidenum">
              <a:rPr lang="de-DE" smtClean="0"/>
              <a:t>20</a:t>
            </a:fld>
            <a:endParaRPr lang="de-DE"/>
          </a:p>
        </p:txBody>
      </p:sp>
    </p:spTree>
    <p:extLst>
      <p:ext uri="{BB962C8B-B14F-4D97-AF65-F5344CB8AC3E}">
        <p14:creationId xmlns:p14="http://schemas.microsoft.com/office/powerpoint/2010/main" val="1479344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0414A9D-6C67-4A9E-9A4F-C1E919C28DC7}" type="slidenum">
              <a:rPr lang="de-DE" smtClean="0"/>
              <a:t>21</a:t>
            </a:fld>
            <a:endParaRPr lang="de-DE" dirty="0"/>
          </a:p>
        </p:txBody>
      </p:sp>
    </p:spTree>
    <p:extLst>
      <p:ext uri="{BB962C8B-B14F-4D97-AF65-F5344CB8AC3E}">
        <p14:creationId xmlns:p14="http://schemas.microsoft.com/office/powerpoint/2010/main" val="20822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171450" indent="-171450" eaLnBrk="1" hangingPunct="1">
              <a:spcBef>
                <a:spcPct val="0"/>
              </a:spcBef>
              <a:buFontTx/>
              <a:buChar char="•"/>
            </a:pPr>
            <a:r>
              <a:rPr lang="de-DE" altLang="de-DE" dirty="0"/>
              <a:t>Prinzip der Benutzerdaten erklären, die die Studierenden</a:t>
            </a:r>
            <a:r>
              <a:rPr lang="de-DE" altLang="de-DE" baseline="0" dirty="0"/>
              <a:t> </a:t>
            </a:r>
            <a:r>
              <a:rPr lang="de-DE" altLang="de-DE" dirty="0"/>
              <a:t>vorab erhalten haben</a:t>
            </a:r>
          </a:p>
          <a:p>
            <a:pPr marL="171450" indent="-171450" eaLnBrk="1" hangingPunct="1">
              <a:spcBef>
                <a:spcPct val="0"/>
              </a:spcBef>
              <a:buFontTx/>
              <a:buChar char="•"/>
            </a:pPr>
            <a:r>
              <a:rPr lang="de-DE" altLang="de-DE" dirty="0"/>
              <a:t>Zentrale Benutzerverwaltung, an die die meisten elektronischen Dienste angebunden sind</a:t>
            </a:r>
          </a:p>
          <a:p>
            <a:pPr marL="171450" indent="-171450" eaLnBrk="1" hangingPunct="1">
              <a:spcBef>
                <a:spcPct val="0"/>
              </a:spcBef>
              <a:buFontTx/>
              <a:buChar char="•"/>
            </a:pPr>
            <a:r>
              <a:rPr lang="de-DE" altLang="de-DE" dirty="0"/>
              <a:t>Benutzername nach dem Prinzip s_ (s steht dabei für Student und hat nichts mit dem Vornamen zu tun) und Nachname (kann u.U. mit den ersten Buchtstaben vom Vornamen ergänzt werden, wenn es mehrere mit dem gleichen Nachnamen gibt) und Jahrgang</a:t>
            </a:r>
          </a:p>
          <a:p>
            <a:pPr marL="171450" indent="-171450" eaLnBrk="1" hangingPunct="1">
              <a:spcBef>
                <a:spcPct val="0"/>
              </a:spcBef>
              <a:buFontTx/>
              <a:buChar char="•"/>
            </a:pPr>
            <a:r>
              <a:rPr lang="de-DE" altLang="de-DE" dirty="0"/>
              <a:t>Benutzername kann nicht verändert werden</a:t>
            </a:r>
          </a:p>
          <a:p>
            <a:pPr marL="171450" indent="-171450" eaLnBrk="1" hangingPunct="1">
              <a:spcBef>
                <a:spcPct val="0"/>
              </a:spcBef>
              <a:buFontTx/>
              <a:buChar char="•"/>
            </a:pPr>
            <a:r>
              <a:rPr lang="de-DE" altLang="de-DE" dirty="0"/>
              <a:t>Initialpasswort 12stellig, sollte geändert werden</a:t>
            </a:r>
          </a:p>
          <a:p>
            <a:pPr marL="171450" indent="-171450" eaLnBrk="1" hangingPunct="1">
              <a:spcBef>
                <a:spcPct val="0"/>
              </a:spcBef>
              <a:buFontTx/>
              <a:buChar char="•"/>
            </a:pPr>
            <a:r>
              <a:rPr lang="de-DE" altLang="de-DE" dirty="0"/>
              <a:t>Initialpasswort „aufheben“, bei Passwortverlust setzt die IT das Passwort auf das initiale zurück</a:t>
            </a:r>
          </a:p>
          <a:p>
            <a:pPr marL="171450" indent="-171450" eaLnBrk="1" hangingPunct="1">
              <a:spcBef>
                <a:spcPct val="0"/>
              </a:spcBef>
              <a:buFontTx/>
              <a:buChar char="•"/>
            </a:pPr>
            <a:endParaRPr lang="de-DE" altLang="de-DE" dirty="0"/>
          </a:p>
          <a:p>
            <a:pPr marL="171450" indent="-171450" eaLnBrk="1" hangingPunct="1">
              <a:spcBef>
                <a:spcPct val="0"/>
              </a:spcBef>
              <a:buFontTx/>
              <a:buChar char="•"/>
            </a:pPr>
            <a:r>
              <a:rPr lang="de-DE" altLang="de-DE" dirty="0"/>
              <a:t>Diese Benutzerdaten gelten initial für alle Systeme (außer </a:t>
            </a:r>
            <a:r>
              <a:rPr lang="de-DE" altLang="de-DE" dirty="0" err="1"/>
              <a:t>Bib</a:t>
            </a:r>
            <a:r>
              <a:rPr lang="de-DE" altLang="de-DE" dirty="0"/>
              <a:t>)</a:t>
            </a:r>
          </a:p>
          <a:p>
            <a:endParaRPr lang="de-DE" dirty="0"/>
          </a:p>
        </p:txBody>
      </p:sp>
      <p:sp>
        <p:nvSpPr>
          <p:cNvPr id="4" name="Foliennummernplatzhalter 3"/>
          <p:cNvSpPr>
            <a:spLocks noGrp="1"/>
          </p:cNvSpPr>
          <p:nvPr>
            <p:ph type="sldNum" sz="quarter" idx="10"/>
          </p:nvPr>
        </p:nvSpPr>
        <p:spPr/>
        <p:txBody>
          <a:bodyPr/>
          <a:lstStyle/>
          <a:p>
            <a:fld id="{A0414A9D-6C67-4A9E-9A4F-C1E919C28DC7}" type="slidenum">
              <a:rPr lang="de-DE" smtClean="0"/>
              <a:t>3</a:t>
            </a:fld>
            <a:endParaRPr lang="de-DE"/>
          </a:p>
        </p:txBody>
      </p:sp>
    </p:spTree>
    <p:extLst>
      <p:ext uri="{BB962C8B-B14F-4D97-AF65-F5344CB8AC3E}">
        <p14:creationId xmlns:p14="http://schemas.microsoft.com/office/powerpoint/2010/main" val="126113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eaLnBrk="1" hangingPunct="1">
              <a:spcBef>
                <a:spcPct val="0"/>
              </a:spcBef>
            </a:pPr>
            <a:r>
              <a:rPr lang="de-DE" altLang="de-DE" dirty="0"/>
              <a:t>Wichtig ist,  dass ihr das Prinzip des zentralen Passwortes genau erklärt ;-)    möglicherweise aber schon beim vorherigen Blatt erläutert</a:t>
            </a:r>
          </a:p>
          <a:p>
            <a:pPr eaLnBrk="1" hangingPunct="1">
              <a:spcBef>
                <a:spcPct val="0"/>
              </a:spcBef>
            </a:pPr>
            <a:endParaRPr lang="de-DE" altLang="de-DE" dirty="0"/>
          </a:p>
          <a:p>
            <a:r>
              <a:rPr lang="de-DE" dirty="0"/>
              <a:t>Hinweis:</a:t>
            </a:r>
            <a:r>
              <a:rPr lang="de-DE" baseline="0" dirty="0"/>
              <a:t> bei Passwortänderung soll  die </a:t>
            </a:r>
            <a:r>
              <a:rPr lang="de-DE" baseline="0" dirty="0" err="1"/>
              <a:t>Eduroam</a:t>
            </a:r>
            <a:r>
              <a:rPr lang="de-DE" baseline="0" dirty="0"/>
              <a:t>-Verbindung auf jedem Gerät neu eingerichtet werden</a:t>
            </a:r>
          </a:p>
          <a:p>
            <a:endParaRPr lang="de-DE" baseline="0" dirty="0"/>
          </a:p>
          <a:p>
            <a:r>
              <a:rPr lang="de-DE" baseline="0" dirty="0"/>
              <a:t>Bei den Sonderzeichen sollte auf internationale Zeichen eingeschränkt werden (Umlaute, ß NICHT einsetzen)</a:t>
            </a:r>
          </a:p>
        </p:txBody>
      </p:sp>
      <p:sp>
        <p:nvSpPr>
          <p:cNvPr id="4" name="Foliennummernplatzhalter 3"/>
          <p:cNvSpPr>
            <a:spLocks noGrp="1"/>
          </p:cNvSpPr>
          <p:nvPr>
            <p:ph type="sldNum" sz="quarter" idx="10"/>
          </p:nvPr>
        </p:nvSpPr>
        <p:spPr/>
        <p:txBody>
          <a:bodyPr/>
          <a:lstStyle/>
          <a:p>
            <a:fld id="{A0414A9D-6C67-4A9E-9A4F-C1E919C28DC7}" type="slidenum">
              <a:rPr lang="de-DE" smtClean="0"/>
              <a:t>4</a:t>
            </a:fld>
            <a:endParaRPr lang="de-DE"/>
          </a:p>
        </p:txBody>
      </p:sp>
    </p:spTree>
    <p:extLst>
      <p:ext uri="{BB962C8B-B14F-4D97-AF65-F5344CB8AC3E}">
        <p14:creationId xmlns:p14="http://schemas.microsoft.com/office/powerpoint/2010/main" val="240583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endParaRPr lang="de-DE" dirty="0"/>
          </a:p>
          <a:p>
            <a:pPr marL="171450" indent="-171450" eaLnBrk="1" fontAlgn="auto" hangingPunct="1">
              <a:spcBef>
                <a:spcPts val="0"/>
              </a:spcBef>
              <a:spcAft>
                <a:spcPts val="0"/>
              </a:spcAft>
              <a:buFont typeface="Arial" panose="020B0604020202020204" pitchFamily="34" charset="0"/>
              <a:buChar char="•"/>
              <a:defRPr/>
            </a:pPr>
            <a:r>
              <a:rPr lang="de-DE" dirty="0"/>
              <a:t>Jede*r Studierende erhält hochschuleigene E-Mail-Adresse</a:t>
            </a:r>
          </a:p>
          <a:p>
            <a:pPr marL="171450" indent="-171450" eaLnBrk="1" fontAlgn="auto" hangingPunct="1">
              <a:spcBef>
                <a:spcPts val="0"/>
              </a:spcBef>
              <a:spcAft>
                <a:spcPts val="0"/>
              </a:spcAft>
              <a:buFont typeface="Arial" panose="020B0604020202020204" pitchFamily="34" charset="0"/>
              <a:buChar char="•"/>
              <a:defRPr/>
            </a:pPr>
            <a:r>
              <a:rPr lang="de-DE" dirty="0"/>
              <a:t>Das ist die Kommunikationsadresse mit der Hochschule, diese Mailadresse wird in </a:t>
            </a:r>
            <a:r>
              <a:rPr lang="de-DE" dirty="0" err="1"/>
              <a:t>Moodle</a:t>
            </a:r>
            <a:r>
              <a:rPr lang="de-DE" dirty="0"/>
              <a:t> und den Mailverteilern hinterlegt</a:t>
            </a:r>
          </a:p>
          <a:p>
            <a:pPr marL="171450" indent="-171450" eaLnBrk="1" fontAlgn="auto" hangingPunct="1">
              <a:spcBef>
                <a:spcPts val="0"/>
              </a:spcBef>
              <a:spcAft>
                <a:spcPts val="0"/>
              </a:spcAft>
              <a:buFont typeface="Arial" panose="020B0604020202020204" pitchFamily="34" charset="0"/>
              <a:buChar char="•"/>
              <a:defRPr/>
            </a:pPr>
            <a:r>
              <a:rPr lang="de-DE" dirty="0"/>
              <a:t>Prinzip: benutzername@stud.hwr-berlin.de (nicht zu verwechseln mit </a:t>
            </a:r>
            <a:r>
              <a:rPr lang="de-DE" dirty="0" err="1"/>
              <a:t>eduroam</a:t>
            </a:r>
            <a:r>
              <a:rPr lang="de-DE" dirty="0"/>
              <a:t>/Microsoft 365 Anmeldung!)</a:t>
            </a:r>
          </a:p>
          <a:p>
            <a:pPr marL="171450" indent="-171450" eaLnBrk="1" fontAlgn="auto" hangingPunct="1">
              <a:spcBef>
                <a:spcPts val="0"/>
              </a:spcBef>
              <a:spcAft>
                <a:spcPts val="0"/>
              </a:spcAft>
              <a:buFont typeface="Arial" panose="020B0604020202020204" pitchFamily="34" charset="0"/>
              <a:buChar char="•"/>
              <a:defRPr/>
            </a:pPr>
            <a:r>
              <a:rPr lang="de-DE" dirty="0"/>
              <a:t>E-Mail-Adresse kann nicht verändert werden</a:t>
            </a:r>
          </a:p>
          <a:p>
            <a:pPr marL="0" indent="0" eaLnBrk="1" fontAlgn="auto" hangingPunct="1">
              <a:spcBef>
                <a:spcPts val="0"/>
              </a:spcBef>
              <a:spcAft>
                <a:spcPts val="0"/>
              </a:spcAft>
              <a:buFont typeface="Arial" panose="020B0604020202020204" pitchFamily="34" charset="0"/>
              <a:buNone/>
              <a:defRPr/>
            </a:pPr>
            <a:endParaRPr lang="de-DE" dirty="0">
              <a:solidFill>
                <a:srgbClr val="FF0000"/>
              </a:solidFill>
            </a:endParaRPr>
          </a:p>
          <a:p>
            <a:pPr eaLnBrk="1" fontAlgn="auto" hangingPunct="1">
              <a:spcBef>
                <a:spcPts val="0"/>
              </a:spcBef>
              <a:spcAft>
                <a:spcPts val="0"/>
              </a:spcAft>
              <a:buFont typeface="Arial" panose="020B0604020202020204" pitchFamily="34" charset="0"/>
              <a:buNone/>
              <a:defRPr/>
            </a:pPr>
            <a:r>
              <a:rPr lang="de-DE" dirty="0"/>
              <a:t>Heißt:</a:t>
            </a:r>
          </a:p>
          <a:p>
            <a:pPr marL="171450" indent="-171450" eaLnBrk="1" fontAlgn="auto" hangingPunct="1">
              <a:spcBef>
                <a:spcPts val="0"/>
              </a:spcBef>
              <a:spcAft>
                <a:spcPts val="0"/>
              </a:spcAft>
              <a:buFont typeface="Arial" panose="020B0604020202020204" pitchFamily="34" charset="0"/>
              <a:buChar char="•"/>
              <a:defRPr/>
            </a:pPr>
            <a:r>
              <a:rPr lang="de-DE" dirty="0"/>
              <a:t>E-Mail Adresse regelmäßig abrufen über Webmail</a:t>
            </a:r>
          </a:p>
          <a:p>
            <a:pPr marL="171450" indent="-171450" eaLnBrk="1" fontAlgn="auto" hangingPunct="1">
              <a:spcBef>
                <a:spcPts val="0"/>
              </a:spcBef>
              <a:spcAft>
                <a:spcPts val="0"/>
              </a:spcAft>
              <a:buFont typeface="Arial" panose="020B0604020202020204" pitchFamily="34" charset="0"/>
              <a:buChar char="•"/>
              <a:defRPr/>
            </a:pPr>
            <a:r>
              <a:rPr lang="de-DE" dirty="0"/>
              <a:t>E-Mail Konto per </a:t>
            </a:r>
            <a:r>
              <a:rPr lang="de-DE" dirty="0" err="1"/>
              <a:t>imap</a:t>
            </a:r>
            <a:r>
              <a:rPr lang="de-DE" dirty="0"/>
              <a:t> einbinden in eine E-Mail Programm (Outlook, Thunderbird, etc.)</a:t>
            </a:r>
          </a:p>
          <a:p>
            <a:endParaRPr lang="de-DE" dirty="0"/>
          </a:p>
          <a:p>
            <a:r>
              <a:rPr lang="de-DE" dirty="0"/>
              <a:t>Weiterleitung NICHT erwähnen</a:t>
            </a:r>
          </a:p>
        </p:txBody>
      </p:sp>
      <p:sp>
        <p:nvSpPr>
          <p:cNvPr id="4" name="Foliennummernplatzhalter 3"/>
          <p:cNvSpPr>
            <a:spLocks noGrp="1"/>
          </p:cNvSpPr>
          <p:nvPr>
            <p:ph type="sldNum" sz="quarter" idx="10"/>
          </p:nvPr>
        </p:nvSpPr>
        <p:spPr/>
        <p:txBody>
          <a:bodyPr/>
          <a:lstStyle/>
          <a:p>
            <a:fld id="{A0414A9D-6C67-4A9E-9A4F-C1E919C28DC7}" type="slidenum">
              <a:rPr lang="de-DE" smtClean="0"/>
              <a:t>5</a:t>
            </a:fld>
            <a:endParaRPr lang="de-DE"/>
          </a:p>
        </p:txBody>
      </p:sp>
    </p:spTree>
    <p:extLst>
      <p:ext uri="{BB962C8B-B14F-4D97-AF65-F5344CB8AC3E}">
        <p14:creationId xmlns:p14="http://schemas.microsoft.com/office/powerpoint/2010/main" val="299252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err="1"/>
              <a:t>Eduroam</a:t>
            </a:r>
            <a:r>
              <a:rPr lang="de-DE" dirty="0"/>
              <a:t> ist ein weltweites Netzwerk, kann an etlichen Unis/Forschungseinrichtungen benutzt werden</a:t>
            </a:r>
          </a:p>
          <a:p>
            <a:r>
              <a:rPr lang="de-DE" dirty="0"/>
              <a:t>Ein Mal für die HWR eingerichtet und Surfen z.B. bei der FU-Berlin, Kings College in London, Partner-Hochschule in Zagreb, usw.)</a:t>
            </a:r>
          </a:p>
          <a:p>
            <a:r>
              <a:rPr lang="de-DE" dirty="0"/>
              <a:t>Übersicht eduroam.org</a:t>
            </a:r>
          </a:p>
          <a:p>
            <a:endParaRPr lang="de-DE" dirty="0"/>
          </a:p>
          <a:p>
            <a:r>
              <a:rPr lang="de-DE" dirty="0"/>
              <a:t>Installation eines Zertifikats notwendig. Anleitungen auf der IT-Seite</a:t>
            </a:r>
          </a:p>
          <a:p>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6</a:t>
            </a:fld>
            <a:endParaRPr lang="de-DE"/>
          </a:p>
        </p:txBody>
      </p:sp>
    </p:spTree>
    <p:extLst>
      <p:ext uri="{BB962C8B-B14F-4D97-AF65-F5344CB8AC3E}">
        <p14:creationId xmlns:p14="http://schemas.microsoft.com/office/powerpoint/2010/main" val="393930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@hwr-berlin.de muss sein und ohne stud. (ist nicht die Email-Adresse)</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Falls genug Zeit, Grund erklären: da das System weltweit läuft, muss bei der Identifizierung klar sein, welche Einrichtung angesprochen werden soll: die HWR, die FU Berlin, die Uni in Zagreb…</a:t>
            </a:r>
          </a:p>
          <a:p>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7</a:t>
            </a:fld>
            <a:endParaRPr lang="de-DE"/>
          </a:p>
        </p:txBody>
      </p:sp>
    </p:spTree>
    <p:extLst>
      <p:ext uri="{BB962C8B-B14F-4D97-AF65-F5344CB8AC3E}">
        <p14:creationId xmlns:p14="http://schemas.microsoft.com/office/powerpoint/2010/main" val="242407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Home-Laufwerk: 25 GB rein persönlich / kann mit niemandem geteilt werden</a:t>
            </a:r>
          </a:p>
          <a:p>
            <a:endParaRPr lang="de-DE" dirty="0"/>
          </a:p>
          <a:p>
            <a:r>
              <a:rPr lang="de-DE" dirty="0"/>
              <a:t>HWR-Cloud: klassische Cloud (ähnlich zu Dropbox, aber die bei der HWR gehostet wird / Daten liegen also nicht auf Servern in den USA oder </a:t>
            </a:r>
            <a:r>
              <a:rPr lang="de-DE" dirty="0" err="1"/>
              <a:t>sonstwo</a:t>
            </a:r>
            <a:r>
              <a:rPr lang="de-DE" dirty="0"/>
              <a:t>) auch 25GB / Dateien/Ordner können mit HWR-Mitgliedern aber auch mit Externen geteilt werden</a:t>
            </a:r>
          </a:p>
          <a:p>
            <a:endParaRPr lang="de-DE" dirty="0"/>
          </a:p>
          <a:p>
            <a:r>
              <a:rPr lang="de-DE" dirty="0"/>
              <a:t>MS 365: bis zur Exmatrikulation kann MS 365 inkl. Teams benutzt werden. Benutzername s_musterfrau23@hwr-berlin.de so wie bei </a:t>
            </a:r>
            <a:r>
              <a:rPr lang="de-DE" dirty="0" err="1"/>
              <a:t>eduroam</a:t>
            </a:r>
            <a:r>
              <a:rPr lang="de-DE" dirty="0"/>
              <a:t>). Alle Infos auf der IT-Seite.</a:t>
            </a:r>
          </a:p>
          <a:p>
            <a:endParaRPr lang="de-DE" dirty="0"/>
          </a:p>
          <a:p>
            <a:r>
              <a:rPr lang="de-DE" dirty="0"/>
              <a:t>Wichtig: der Zugriff verschwindet, sobald das Konto nach dem Studium gelöscht wird. Daten, die in der MS-Umgebung (z.B. 1TB in OneDrive) gespeichert wurden, sollten rechtzeitig anderswo gespeichert werden</a:t>
            </a:r>
          </a:p>
          <a:p>
            <a:endParaRPr lang="de-DE" dirty="0"/>
          </a:p>
          <a:p>
            <a:r>
              <a:rPr lang="de-DE" dirty="0"/>
              <a:t>VPN: kurze Erklärung, wofür das ist / Hinweise-Anleitungen auf die IT-Seite </a:t>
            </a:r>
          </a:p>
          <a:p>
            <a:endParaRPr lang="de-DE" dirty="0"/>
          </a:p>
        </p:txBody>
      </p:sp>
      <p:sp>
        <p:nvSpPr>
          <p:cNvPr id="4" name="Foliennummernplatzhalter 3"/>
          <p:cNvSpPr>
            <a:spLocks noGrp="1"/>
          </p:cNvSpPr>
          <p:nvPr>
            <p:ph type="sldNum" sz="quarter" idx="5"/>
          </p:nvPr>
        </p:nvSpPr>
        <p:spPr/>
        <p:txBody>
          <a:bodyPr/>
          <a:lstStyle/>
          <a:p>
            <a:fld id="{A0414A9D-6C67-4A9E-9A4F-C1E919C28DC7}" type="slidenum">
              <a:rPr lang="de-DE" smtClean="0"/>
              <a:t>8</a:t>
            </a:fld>
            <a:endParaRPr lang="de-DE"/>
          </a:p>
        </p:txBody>
      </p:sp>
    </p:spTree>
    <p:extLst>
      <p:ext uri="{BB962C8B-B14F-4D97-AF65-F5344CB8AC3E}">
        <p14:creationId xmlns:p14="http://schemas.microsoft.com/office/powerpoint/2010/main" val="389174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Gleiche Börse wie für die Mensa</a:t>
            </a:r>
          </a:p>
          <a:p>
            <a:endParaRPr lang="de-DE" dirty="0"/>
          </a:p>
          <a:p>
            <a:r>
              <a:rPr lang="de-DE" dirty="0"/>
              <a:t>Kann bei der Mensa und in der Bibliothek aufgefüllt werden.</a:t>
            </a:r>
          </a:p>
        </p:txBody>
      </p:sp>
      <p:sp>
        <p:nvSpPr>
          <p:cNvPr id="4" name="Foliennummernplatzhalter 3"/>
          <p:cNvSpPr>
            <a:spLocks noGrp="1"/>
          </p:cNvSpPr>
          <p:nvPr>
            <p:ph type="sldNum" sz="quarter" idx="5"/>
          </p:nvPr>
        </p:nvSpPr>
        <p:spPr/>
        <p:txBody>
          <a:bodyPr/>
          <a:lstStyle/>
          <a:p>
            <a:fld id="{A0414A9D-6C67-4A9E-9A4F-C1E919C28DC7}" type="slidenum">
              <a:rPr lang="de-DE" smtClean="0"/>
              <a:t>9</a:t>
            </a:fld>
            <a:endParaRPr lang="de-DE"/>
          </a:p>
        </p:txBody>
      </p:sp>
    </p:spTree>
    <p:extLst>
      <p:ext uri="{BB962C8B-B14F-4D97-AF65-F5344CB8AC3E}">
        <p14:creationId xmlns:p14="http://schemas.microsoft.com/office/powerpoint/2010/main" val="274936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E99A4343-9D02-47BA-A878-D735D7A937B1}" type="slidenum">
              <a:rPr lang="en-US"/>
              <a:pPr>
                <a:defRPr/>
              </a:pPr>
              <a:t>‹Nr.›</a:t>
            </a:fld>
            <a:endParaRPr lang="en-US"/>
          </a:p>
        </p:txBody>
      </p:sp>
    </p:spTree>
    <p:extLst>
      <p:ext uri="{BB962C8B-B14F-4D97-AF65-F5344CB8AC3E}">
        <p14:creationId xmlns:p14="http://schemas.microsoft.com/office/powerpoint/2010/main" val="11686259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C932F7F2-1DD4-4287-981C-11719988A0D4}" type="slidenum">
              <a:rPr lang="en-US"/>
              <a:pPr>
                <a:defRPr/>
              </a:pPr>
              <a:t>‹Nr.›</a:t>
            </a:fld>
            <a:endParaRPr lang="en-US"/>
          </a:p>
        </p:txBody>
      </p:sp>
    </p:spTree>
    <p:extLst>
      <p:ext uri="{BB962C8B-B14F-4D97-AF65-F5344CB8AC3E}">
        <p14:creationId xmlns:p14="http://schemas.microsoft.com/office/powerpoint/2010/main" val="29728807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81017" y="428625"/>
            <a:ext cx="2802467" cy="58562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71500" y="428625"/>
            <a:ext cx="8206317" cy="58562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FEFE5595-12CF-43ED-8B17-6739C380F5DA}" type="slidenum">
              <a:rPr lang="en-US"/>
              <a:pPr>
                <a:defRPr/>
              </a:pPr>
              <a:t>‹Nr.›</a:t>
            </a:fld>
            <a:endParaRPr lang="en-US"/>
          </a:p>
        </p:txBody>
      </p:sp>
    </p:spTree>
    <p:extLst>
      <p:ext uri="{BB962C8B-B14F-4D97-AF65-F5344CB8AC3E}">
        <p14:creationId xmlns:p14="http://schemas.microsoft.com/office/powerpoint/2010/main" val="25323564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A49CAD8-949F-4A19-BCE0-0A85854293DA}" type="datetimeFigureOut">
              <a:rPr lang="de-DE" smtClean="0"/>
              <a:t>04.10.2023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246946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49CAD8-949F-4A19-BCE0-0A85854293DA}" type="datetimeFigureOut">
              <a:rPr lang="de-DE" smtClean="0"/>
              <a:t>04.10.2023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146429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A49CAD8-949F-4A19-BCE0-0A85854293DA}" type="datetimeFigureOut">
              <a:rPr lang="de-DE" smtClean="0"/>
              <a:t>04.10.2023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2010999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A49CAD8-949F-4A19-BCE0-0A85854293DA}" type="datetimeFigureOut">
              <a:rPr lang="de-DE" smtClean="0"/>
              <a:t>04.10.2023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402590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A49CAD8-949F-4A19-BCE0-0A85854293DA}" type="datetimeFigureOut">
              <a:rPr lang="de-DE" smtClean="0"/>
              <a:t>04.10.2023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319169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A49CAD8-949F-4A19-BCE0-0A85854293DA}" type="datetimeFigureOut">
              <a:rPr lang="de-DE" smtClean="0"/>
              <a:t>04.10.2023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7630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A49CAD8-949F-4A19-BCE0-0A85854293DA}" type="datetimeFigureOut">
              <a:rPr lang="de-DE" smtClean="0"/>
              <a:t>04.10.2023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182834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A49CAD8-949F-4A19-BCE0-0A85854293DA}" type="datetimeFigureOut">
              <a:rPr lang="de-DE" smtClean="0"/>
              <a:t>04.10.2023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261414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A6385E99-05F4-4DA9-BF0E-6F74AE677B16}" type="slidenum">
              <a:rPr lang="en-US"/>
              <a:pPr>
                <a:defRPr/>
              </a:pPr>
              <a:t>‹Nr.›</a:t>
            </a:fld>
            <a:endParaRPr lang="en-US"/>
          </a:p>
        </p:txBody>
      </p:sp>
    </p:spTree>
    <p:extLst>
      <p:ext uri="{BB962C8B-B14F-4D97-AF65-F5344CB8AC3E}">
        <p14:creationId xmlns:p14="http://schemas.microsoft.com/office/powerpoint/2010/main" val="350679058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A49CAD8-949F-4A19-BCE0-0A85854293DA}" type="datetimeFigureOut">
              <a:rPr lang="de-DE" smtClean="0"/>
              <a:t>04.10.2023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2145919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49CAD8-949F-4A19-BCE0-0A85854293DA}" type="datetimeFigureOut">
              <a:rPr lang="de-DE" smtClean="0"/>
              <a:t>04.10.2023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2198323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A49CAD8-949F-4A19-BCE0-0A85854293DA}" type="datetimeFigureOut">
              <a:rPr lang="de-DE" smtClean="0"/>
              <a:t>04.10.2023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D1E6F6F-50E3-47A2-A026-D4C48AC05457}" type="slidenum">
              <a:rPr lang="de-DE" smtClean="0"/>
              <a:t>‹Nr.›</a:t>
            </a:fld>
            <a:endParaRPr lang="de-DE"/>
          </a:p>
        </p:txBody>
      </p:sp>
    </p:spTree>
    <p:extLst>
      <p:ext uri="{BB962C8B-B14F-4D97-AF65-F5344CB8AC3E}">
        <p14:creationId xmlns:p14="http://schemas.microsoft.com/office/powerpoint/2010/main" val="421175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12569232-6A3E-454B-8061-1B6725F8300B}" type="slidenum">
              <a:rPr lang="en-US"/>
              <a:pPr>
                <a:defRPr/>
              </a:pPr>
              <a:t>‹Nr.›</a:t>
            </a:fld>
            <a:endParaRPr lang="en-US"/>
          </a:p>
        </p:txBody>
      </p:sp>
    </p:spTree>
    <p:extLst>
      <p:ext uri="{BB962C8B-B14F-4D97-AF65-F5344CB8AC3E}">
        <p14:creationId xmlns:p14="http://schemas.microsoft.com/office/powerpoint/2010/main" val="10705444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57251" y="1285875"/>
            <a:ext cx="5361516" cy="499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421967" y="1285875"/>
            <a:ext cx="5361517" cy="499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CF55F931-50CE-465C-93FD-DA36A34CFFF6}" type="slidenum">
              <a:rPr lang="en-US"/>
              <a:pPr>
                <a:defRPr/>
              </a:pPr>
              <a:t>‹Nr.›</a:t>
            </a:fld>
            <a:endParaRPr lang="en-US"/>
          </a:p>
        </p:txBody>
      </p:sp>
    </p:spTree>
    <p:extLst>
      <p:ext uri="{BB962C8B-B14F-4D97-AF65-F5344CB8AC3E}">
        <p14:creationId xmlns:p14="http://schemas.microsoft.com/office/powerpoint/2010/main" val="17658150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FD94D73B-9A2A-4418-AFC4-55A68F5CF70F}" type="slidenum">
              <a:rPr lang="en-US"/>
              <a:pPr>
                <a:defRPr/>
              </a:pPr>
              <a:t>‹Nr.›</a:t>
            </a:fld>
            <a:endParaRPr lang="en-US"/>
          </a:p>
        </p:txBody>
      </p:sp>
    </p:spTree>
    <p:extLst>
      <p:ext uri="{BB962C8B-B14F-4D97-AF65-F5344CB8AC3E}">
        <p14:creationId xmlns:p14="http://schemas.microsoft.com/office/powerpoint/2010/main" val="28863764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596158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A9E5D696-8525-4642-B2F8-A132C2CA13B3}" type="slidenum">
              <a:rPr lang="en-US"/>
              <a:pPr>
                <a:defRPr/>
              </a:pPr>
              <a:t>‹Nr.›</a:t>
            </a:fld>
            <a:endParaRPr lang="en-US"/>
          </a:p>
        </p:txBody>
      </p:sp>
    </p:spTree>
    <p:extLst>
      <p:ext uri="{BB962C8B-B14F-4D97-AF65-F5344CB8AC3E}">
        <p14:creationId xmlns:p14="http://schemas.microsoft.com/office/powerpoint/2010/main" val="3590735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10F54766-B843-4400-9150-E4F5D66D42CB}" type="slidenum">
              <a:rPr lang="en-US"/>
              <a:pPr>
                <a:defRPr/>
              </a:pPr>
              <a:t>‹Nr.›</a:t>
            </a:fld>
            <a:endParaRPr lang="en-US"/>
          </a:p>
        </p:txBody>
      </p:sp>
    </p:spTree>
    <p:extLst>
      <p:ext uri="{BB962C8B-B14F-4D97-AF65-F5344CB8AC3E}">
        <p14:creationId xmlns:p14="http://schemas.microsoft.com/office/powerpoint/2010/main" val="6884457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sym typeface="Arial" charset="0"/>
            </a:endParaRP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Box 3"/>
          <p:cNvSpPr txBox="1">
            <a:spLocks noGrp="1" noChangeArrowheads="1"/>
          </p:cNvSpPr>
          <p:nvPr>
            <p:ph type="sldNum" sz="quarter" idx="10"/>
          </p:nvPr>
        </p:nvSpPr>
        <p:spPr>
          <a:xfrm>
            <a:off x="11097684" y="6553200"/>
            <a:ext cx="558800" cy="431800"/>
          </a:xfrm>
          <a:prstGeom prst="rect">
            <a:avLst/>
          </a:prstGeom>
          <a:ln/>
        </p:spPr>
        <p:txBody>
          <a:bodyPr/>
          <a:lstStyle>
            <a:lvl1pPr>
              <a:defRPr/>
            </a:lvl1pPr>
          </a:lstStyle>
          <a:p>
            <a:pPr>
              <a:defRPr/>
            </a:pPr>
            <a:fld id="{7CD1D651-80CD-4C61-80ED-4C11587EAFBD}" type="slidenum">
              <a:rPr lang="en-US"/>
              <a:pPr>
                <a:defRPr/>
              </a:pPr>
              <a:t>‹Nr.›</a:t>
            </a:fld>
            <a:endParaRPr lang="en-US"/>
          </a:p>
        </p:txBody>
      </p:sp>
    </p:spTree>
    <p:extLst>
      <p:ext uri="{BB962C8B-B14F-4D97-AF65-F5344CB8AC3E}">
        <p14:creationId xmlns:p14="http://schemas.microsoft.com/office/powerpoint/2010/main" val="25596545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71501" y="428625"/>
            <a:ext cx="7446433"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0000" bIns="50800" numCol="1" anchor="t" anchorCtr="0" compatLnSpc="1">
            <a:prstTxWarp prst="textNoShape">
              <a:avLst/>
            </a:prstTxWarp>
          </a:bodyPr>
          <a:lstStyle/>
          <a:p>
            <a:pPr lvl="0"/>
            <a:r>
              <a:rPr lang="en-US" altLang="de-DE">
                <a:sym typeface="Arial Rounded MT Bold" charset="0"/>
              </a:rPr>
              <a:t>Click to edit Master title style</a:t>
            </a:r>
          </a:p>
        </p:txBody>
      </p:sp>
      <p:sp>
        <p:nvSpPr>
          <p:cNvPr id="1027" name="Rectangle 2"/>
          <p:cNvSpPr>
            <a:spLocks noGrp="1" noChangeArrowheads="1"/>
          </p:cNvSpPr>
          <p:nvPr>
            <p:ph type="body" idx="1"/>
          </p:nvPr>
        </p:nvSpPr>
        <p:spPr bwMode="auto">
          <a:xfrm>
            <a:off x="857252" y="1285875"/>
            <a:ext cx="10926233" cy="499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0000" bIns="50800" numCol="1" anchor="t" anchorCtr="0" compatLnSpc="1">
            <a:prstTxWarp prst="textNoShape">
              <a:avLst/>
            </a:prstTxWarp>
          </a:bodyPr>
          <a:lstStyle/>
          <a:p>
            <a:pPr lvl="0"/>
            <a:r>
              <a:rPr lang="en-US" altLang="de-DE">
                <a:sym typeface="Arial" charset="0"/>
              </a:rPr>
              <a:t>Click to edit Master text styles</a:t>
            </a:r>
          </a:p>
          <a:p>
            <a:pPr lvl="1"/>
            <a:r>
              <a:rPr lang="en-US" altLang="de-DE">
                <a:sym typeface="Arial" charset="0"/>
              </a:rPr>
              <a:t>Second level</a:t>
            </a:r>
          </a:p>
          <a:p>
            <a:pPr lvl="2"/>
            <a:r>
              <a:rPr lang="en-US" altLang="de-DE">
                <a:sym typeface="Arial" charset="0"/>
              </a:rPr>
              <a:t>Third level</a:t>
            </a:r>
          </a:p>
          <a:p>
            <a:pPr lvl="3"/>
            <a:r>
              <a:rPr lang="en-US" altLang="de-DE">
                <a:sym typeface="Arial" charset="0"/>
              </a:rPr>
              <a:t>Fourth level</a:t>
            </a:r>
          </a:p>
          <a:p>
            <a:pPr lvl="4"/>
            <a:r>
              <a:rPr lang="en-US" altLang="de-DE">
                <a:sym typeface="Arial" charset="0"/>
              </a:rPr>
              <a:t>Fifth level</a:t>
            </a:r>
          </a:p>
        </p:txBody>
      </p:sp>
      <p:pic>
        <p:nvPicPr>
          <p:cNvPr id="5" name="Picture 3"/>
          <p:cNvPicPr>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480376" y="260350"/>
            <a:ext cx="227770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hf hdr="0" ftr="0" dt="0"/>
  <p:txStyles>
    <p:titleStyle>
      <a:lvl1pPr marL="38100" indent="-38100" algn="l" rtl="0" eaLnBrk="0" fontAlgn="base" hangingPunct="0">
        <a:spcBef>
          <a:spcPct val="0"/>
        </a:spcBef>
        <a:spcAft>
          <a:spcPct val="0"/>
        </a:spcAft>
        <a:defRPr sz="2800">
          <a:solidFill>
            <a:schemeClr val="tx1"/>
          </a:solidFill>
          <a:latin typeface="+mj-lt"/>
          <a:ea typeface="+mj-ea"/>
          <a:cs typeface="+mj-cs"/>
          <a:sym typeface="Arial Rounded MT Bold" charset="0"/>
        </a:defRPr>
      </a:lvl1pPr>
      <a:lvl2pPr marL="38100" indent="-38100" algn="l" rtl="0" eaLnBrk="0" fontAlgn="base" hangingPunct="0">
        <a:spcBef>
          <a:spcPct val="0"/>
        </a:spcBef>
        <a:spcAft>
          <a:spcPct val="0"/>
        </a:spcAft>
        <a:defRPr sz="2800">
          <a:solidFill>
            <a:schemeClr val="tx1"/>
          </a:solidFill>
          <a:latin typeface="Arial Rounded MT Bold" charset="0"/>
          <a:sym typeface="Arial Rounded MT Bold" charset="0"/>
        </a:defRPr>
      </a:lvl2pPr>
      <a:lvl3pPr marL="38100" indent="-38100" algn="l" rtl="0" eaLnBrk="0" fontAlgn="base" hangingPunct="0">
        <a:spcBef>
          <a:spcPct val="0"/>
        </a:spcBef>
        <a:spcAft>
          <a:spcPct val="0"/>
        </a:spcAft>
        <a:defRPr sz="2800">
          <a:solidFill>
            <a:schemeClr val="tx1"/>
          </a:solidFill>
          <a:latin typeface="Arial Rounded MT Bold" charset="0"/>
          <a:sym typeface="Arial Rounded MT Bold" charset="0"/>
        </a:defRPr>
      </a:lvl3pPr>
      <a:lvl4pPr marL="38100" indent="-38100" algn="l" rtl="0" eaLnBrk="0" fontAlgn="base" hangingPunct="0">
        <a:spcBef>
          <a:spcPct val="0"/>
        </a:spcBef>
        <a:spcAft>
          <a:spcPct val="0"/>
        </a:spcAft>
        <a:defRPr sz="2800">
          <a:solidFill>
            <a:schemeClr val="tx1"/>
          </a:solidFill>
          <a:latin typeface="Arial Rounded MT Bold" charset="0"/>
          <a:sym typeface="Arial Rounded MT Bold" charset="0"/>
        </a:defRPr>
      </a:lvl4pPr>
      <a:lvl5pPr marL="38100" indent="-38100" algn="l" rtl="0" eaLnBrk="0" fontAlgn="base" hangingPunct="0">
        <a:spcBef>
          <a:spcPct val="0"/>
        </a:spcBef>
        <a:spcAft>
          <a:spcPct val="0"/>
        </a:spcAft>
        <a:defRPr sz="2800">
          <a:solidFill>
            <a:schemeClr val="tx1"/>
          </a:solidFill>
          <a:latin typeface="Arial Rounded MT Bold" charset="0"/>
          <a:sym typeface="Arial Rounded MT Bold" charset="0"/>
        </a:defRPr>
      </a:lvl5pPr>
      <a:lvl6pPr marL="495300" algn="l" rtl="0" fontAlgn="base">
        <a:spcBef>
          <a:spcPct val="0"/>
        </a:spcBef>
        <a:spcAft>
          <a:spcPct val="0"/>
        </a:spcAft>
        <a:defRPr sz="2800">
          <a:solidFill>
            <a:schemeClr val="tx1"/>
          </a:solidFill>
          <a:latin typeface="Arial Rounded MT Bold" charset="0"/>
          <a:sym typeface="Arial Rounded MT Bold" charset="0"/>
        </a:defRPr>
      </a:lvl6pPr>
      <a:lvl7pPr marL="952500" algn="l" rtl="0" fontAlgn="base">
        <a:spcBef>
          <a:spcPct val="0"/>
        </a:spcBef>
        <a:spcAft>
          <a:spcPct val="0"/>
        </a:spcAft>
        <a:defRPr sz="2800">
          <a:solidFill>
            <a:schemeClr val="tx1"/>
          </a:solidFill>
          <a:latin typeface="Arial Rounded MT Bold" charset="0"/>
          <a:sym typeface="Arial Rounded MT Bold" charset="0"/>
        </a:defRPr>
      </a:lvl7pPr>
      <a:lvl8pPr marL="1409700" algn="l" rtl="0" fontAlgn="base">
        <a:spcBef>
          <a:spcPct val="0"/>
        </a:spcBef>
        <a:spcAft>
          <a:spcPct val="0"/>
        </a:spcAft>
        <a:defRPr sz="2800">
          <a:solidFill>
            <a:schemeClr val="tx1"/>
          </a:solidFill>
          <a:latin typeface="Arial Rounded MT Bold" charset="0"/>
          <a:sym typeface="Arial Rounded MT Bold" charset="0"/>
        </a:defRPr>
      </a:lvl8pPr>
      <a:lvl9pPr marL="1866900" algn="l" rtl="0" fontAlgn="base">
        <a:spcBef>
          <a:spcPct val="0"/>
        </a:spcBef>
        <a:spcAft>
          <a:spcPct val="0"/>
        </a:spcAft>
        <a:defRPr sz="2800">
          <a:solidFill>
            <a:schemeClr val="tx1"/>
          </a:solidFill>
          <a:latin typeface="Arial Rounded MT Bold" charset="0"/>
          <a:sym typeface="Arial Rounded MT Bold" charset="0"/>
        </a:defRPr>
      </a:lvl9pPr>
    </p:titleStyle>
    <p:bodyStyle>
      <a:lvl1pPr marL="38100" indent="-38100" algn="l" rtl="0" eaLnBrk="0" fontAlgn="base" hangingPunct="0">
        <a:lnSpc>
          <a:spcPct val="110000"/>
        </a:lnSpc>
        <a:spcBef>
          <a:spcPts val="500"/>
        </a:spcBef>
        <a:spcAft>
          <a:spcPct val="0"/>
        </a:spcAft>
        <a:defRPr sz="2000">
          <a:solidFill>
            <a:schemeClr val="tx1"/>
          </a:solidFill>
          <a:latin typeface="+mn-lt"/>
          <a:ea typeface="+mn-ea"/>
          <a:cs typeface="+mn-cs"/>
          <a:sym typeface="Arial" charset="0"/>
        </a:defRPr>
      </a:lvl1pPr>
      <a:lvl2pPr marL="444500" indent="12700" algn="l" rtl="0" eaLnBrk="0" fontAlgn="base" hangingPunct="0">
        <a:lnSpc>
          <a:spcPct val="110000"/>
        </a:lnSpc>
        <a:spcBef>
          <a:spcPct val="0"/>
        </a:spcBef>
        <a:spcAft>
          <a:spcPct val="0"/>
        </a:spcAft>
        <a:defRPr sz="1600">
          <a:solidFill>
            <a:schemeClr val="tx1"/>
          </a:solidFill>
          <a:latin typeface="+mn-lt"/>
          <a:sym typeface="Arial" charset="0"/>
        </a:defRPr>
      </a:lvl2pPr>
      <a:lvl3pPr marL="901700" indent="12700" algn="l" rtl="0" eaLnBrk="0" fontAlgn="base" hangingPunct="0">
        <a:lnSpc>
          <a:spcPct val="110000"/>
        </a:lnSpc>
        <a:spcBef>
          <a:spcPct val="0"/>
        </a:spcBef>
        <a:spcAft>
          <a:spcPct val="0"/>
        </a:spcAft>
        <a:defRPr sz="1600">
          <a:solidFill>
            <a:schemeClr val="tx1"/>
          </a:solidFill>
          <a:latin typeface="+mn-lt"/>
          <a:sym typeface="Arial" charset="0"/>
        </a:defRPr>
      </a:lvl3pPr>
      <a:lvl4pPr marL="1358900" indent="12700" algn="l" rtl="0" eaLnBrk="0" fontAlgn="base" hangingPunct="0">
        <a:lnSpc>
          <a:spcPct val="110000"/>
        </a:lnSpc>
        <a:spcBef>
          <a:spcPct val="0"/>
        </a:spcBef>
        <a:spcAft>
          <a:spcPct val="0"/>
        </a:spcAft>
        <a:defRPr sz="1600">
          <a:solidFill>
            <a:schemeClr val="tx1"/>
          </a:solidFill>
          <a:latin typeface="+mn-lt"/>
          <a:sym typeface="Arial" charset="0"/>
        </a:defRPr>
      </a:lvl4pPr>
      <a:lvl5pPr marL="1816100" indent="12700" algn="l" rtl="0" eaLnBrk="0" fontAlgn="base" hangingPunct="0">
        <a:lnSpc>
          <a:spcPct val="110000"/>
        </a:lnSpc>
        <a:spcBef>
          <a:spcPct val="0"/>
        </a:spcBef>
        <a:spcAft>
          <a:spcPct val="0"/>
        </a:spcAft>
        <a:defRPr sz="1600">
          <a:solidFill>
            <a:schemeClr val="tx1"/>
          </a:solidFill>
          <a:latin typeface="+mn-lt"/>
          <a:sym typeface="Arial" charset="0"/>
        </a:defRPr>
      </a:lvl5pPr>
      <a:lvl6pPr marL="2273300" algn="l" rtl="0" fontAlgn="base">
        <a:lnSpc>
          <a:spcPct val="110000"/>
        </a:lnSpc>
        <a:spcBef>
          <a:spcPct val="0"/>
        </a:spcBef>
        <a:spcAft>
          <a:spcPct val="0"/>
        </a:spcAft>
        <a:defRPr sz="1600">
          <a:solidFill>
            <a:schemeClr val="tx1"/>
          </a:solidFill>
          <a:latin typeface="+mn-lt"/>
          <a:sym typeface="Arial" charset="0"/>
        </a:defRPr>
      </a:lvl6pPr>
      <a:lvl7pPr marL="2730500" algn="l" rtl="0" fontAlgn="base">
        <a:lnSpc>
          <a:spcPct val="110000"/>
        </a:lnSpc>
        <a:spcBef>
          <a:spcPct val="0"/>
        </a:spcBef>
        <a:spcAft>
          <a:spcPct val="0"/>
        </a:spcAft>
        <a:defRPr sz="1600">
          <a:solidFill>
            <a:schemeClr val="tx1"/>
          </a:solidFill>
          <a:latin typeface="+mn-lt"/>
          <a:sym typeface="Arial" charset="0"/>
        </a:defRPr>
      </a:lvl7pPr>
      <a:lvl8pPr marL="3187700" algn="l" rtl="0" fontAlgn="base">
        <a:lnSpc>
          <a:spcPct val="110000"/>
        </a:lnSpc>
        <a:spcBef>
          <a:spcPct val="0"/>
        </a:spcBef>
        <a:spcAft>
          <a:spcPct val="0"/>
        </a:spcAft>
        <a:defRPr sz="1600">
          <a:solidFill>
            <a:schemeClr val="tx1"/>
          </a:solidFill>
          <a:latin typeface="+mn-lt"/>
          <a:sym typeface="Arial" charset="0"/>
        </a:defRPr>
      </a:lvl8pPr>
      <a:lvl9pPr marL="3644900" algn="l" rtl="0" fontAlgn="base">
        <a:lnSpc>
          <a:spcPct val="110000"/>
        </a:lnSpc>
        <a:spcBef>
          <a:spcPct val="0"/>
        </a:spcBef>
        <a:spcAft>
          <a:spcPct val="0"/>
        </a:spcAft>
        <a:defRPr sz="1600">
          <a:solidFill>
            <a:schemeClr val="tx1"/>
          </a:solidFill>
          <a:latin typeface="+mn-lt"/>
          <a:sym typeface="Arial"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9CAD8-949F-4A19-BCE0-0A85854293DA}" type="datetimeFigureOut">
              <a:rPr lang="de-DE" smtClean="0"/>
              <a:t>04.10.2023</a:t>
            </a:fld>
            <a:endParaRPr lang="de-DE"/>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E6F6F-50E3-47A2-A026-D4C48AC05457}" type="slidenum">
              <a:rPr lang="de-DE" smtClean="0"/>
              <a:t>‹Nr.›</a:t>
            </a:fld>
            <a:endParaRPr lang="de-DE"/>
          </a:p>
        </p:txBody>
      </p:sp>
    </p:spTree>
    <p:extLst>
      <p:ext uri="{BB962C8B-B14F-4D97-AF65-F5344CB8AC3E}">
        <p14:creationId xmlns:p14="http://schemas.microsoft.com/office/powerpoint/2010/main" val="18248172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it-hotline@hwr-berlin.d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campuscard.hwr-berlin.de/" TargetMode="External"/><Relationship Id="rId5" Type="http://schemas.openxmlformats.org/officeDocument/2006/relationships/image" Target="../media/image13.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sam.hwr-berlin.de/de/"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mailto:sam-support@hwr-berlin.de" TargetMode="External"/><Relationship Id="rId5" Type="http://schemas.openxmlformats.org/officeDocument/2006/relationships/image" Target="../media/image21.png"/><Relationship Id="rId4" Type="http://schemas.openxmlformats.org/officeDocument/2006/relationships/hyperlink" Target="https://sam-knowledge.hwr-berlin.de/studierende-inf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elearning.hwr-berlin.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hyperlink" Target="https://blog.hwr-berlin.de/elerner/video-und-webkonferenzen/" TargetMode="External"/><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mailto:sam-support@hwr-berlin.de" TargetMode="External"/><Relationship Id="rId3" Type="http://schemas.openxmlformats.org/officeDocument/2006/relationships/hyperlink" Target="https://www.it.hwr-berlin.de/" TargetMode="External"/><Relationship Id="rId7" Type="http://schemas.openxmlformats.org/officeDocument/2006/relationships/hyperlink" Target="mailto:elearning@hwr-berlin.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It-hotline@hwr-berlin.de" TargetMode="External"/><Relationship Id="rId5" Type="http://schemas.openxmlformats.org/officeDocument/2006/relationships/hyperlink" Target="https://www.it.hwr-berlin.de/erstis/" TargetMode="External"/><Relationship Id="rId4" Type="http://schemas.openxmlformats.org/officeDocument/2006/relationships/hyperlink" Target="https://elearning.hwr-berlin.de/" TargetMode="External"/><Relationship Id="rId9"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eduroam.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it.hwr-berlin.de/anleitungen/wla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t.hwr-berlin.de/anleitungen/wl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it.hwr-berlin.d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5CAA7EC-9D7F-44F8-8DC7-F082E0D026D9}"/>
              </a:ext>
            </a:extLst>
          </p:cNvPr>
          <p:cNvSpPr>
            <a:spLocks noGrp="1"/>
          </p:cNvSpPr>
          <p:nvPr>
            <p:ph type="ctrTitle"/>
          </p:nvPr>
        </p:nvSpPr>
        <p:spPr/>
        <p:txBody>
          <a:bodyPr/>
          <a:lstStyle/>
          <a:p>
            <a:pPr algn="ctr"/>
            <a:r>
              <a:rPr lang="de-DE" altLang="de-DE" sz="7200" dirty="0">
                <a:solidFill>
                  <a:srgbClr val="FF0000"/>
                </a:solidFill>
                <a:sym typeface="Arial Rounded MT Bold" charset="0"/>
              </a:rPr>
              <a:t>Digitaler Campus</a:t>
            </a:r>
            <a:endParaRPr lang="de-DE" sz="7200" dirty="0"/>
          </a:p>
        </p:txBody>
      </p:sp>
      <p:sp>
        <p:nvSpPr>
          <p:cNvPr id="5" name="Untertitel 4">
            <a:extLst>
              <a:ext uri="{FF2B5EF4-FFF2-40B4-BE49-F238E27FC236}">
                <a16:creationId xmlns:a16="http://schemas.microsoft.com/office/drawing/2014/main" id="{0A070373-4F86-403B-AB43-2F17FBEB9845}"/>
              </a:ext>
            </a:extLst>
          </p:cNvPr>
          <p:cNvSpPr>
            <a:spLocks noGrp="1"/>
          </p:cNvSpPr>
          <p:nvPr>
            <p:ph type="subTitle" idx="1"/>
          </p:nvPr>
        </p:nvSpPr>
        <p:spPr/>
        <p:txBody>
          <a:bodyPr/>
          <a:lstStyle/>
          <a:p>
            <a:r>
              <a:rPr lang="de-DE" sz="4800" dirty="0"/>
              <a:t>Einführung für Erstsemester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9D9B5-4019-46E4-A84A-E6CAE86304C8}"/>
              </a:ext>
            </a:extLst>
          </p:cNvPr>
          <p:cNvSpPr>
            <a:spLocks noGrp="1"/>
          </p:cNvSpPr>
          <p:nvPr>
            <p:ph type="title"/>
          </p:nvPr>
        </p:nvSpPr>
        <p:spPr/>
        <p:txBody>
          <a:bodyPr/>
          <a:lstStyle/>
          <a:p>
            <a:r>
              <a:rPr lang="de-DE" dirty="0"/>
              <a:t>Studentische Arbeitsplätze</a:t>
            </a:r>
          </a:p>
        </p:txBody>
      </p:sp>
      <p:sp>
        <p:nvSpPr>
          <p:cNvPr id="3" name="Textfeld 2">
            <a:extLst>
              <a:ext uri="{FF2B5EF4-FFF2-40B4-BE49-F238E27FC236}">
                <a16:creationId xmlns:a16="http://schemas.microsoft.com/office/drawing/2014/main" id="{355183D9-D065-456B-A5A2-62539DF5F667}"/>
              </a:ext>
            </a:extLst>
          </p:cNvPr>
          <p:cNvSpPr txBox="1"/>
          <p:nvPr/>
        </p:nvSpPr>
        <p:spPr>
          <a:xfrm>
            <a:off x="695400" y="2420888"/>
            <a:ext cx="7488832" cy="1477328"/>
          </a:xfrm>
          <a:prstGeom prst="rect">
            <a:avLst/>
          </a:prstGeom>
          <a:noFill/>
        </p:spPr>
        <p:txBody>
          <a:bodyPr wrap="square">
            <a:spAutoFit/>
          </a:bodyPr>
          <a:lstStyle/>
          <a:p>
            <a:r>
              <a:rPr lang="de-DE" b="1" dirty="0"/>
              <a:t>Standort Schöneberg:</a:t>
            </a:r>
          </a:p>
          <a:p>
            <a:pPr marL="285750" indent="-285750">
              <a:buFont typeface="Arial" panose="020B0604020202020204" pitchFamily="34" charset="0"/>
              <a:buChar char="•"/>
            </a:pPr>
            <a:r>
              <a:rPr lang="de-DE" dirty="0"/>
              <a:t>6 Arbeitsplätze in der Bibliothek</a:t>
            </a:r>
          </a:p>
          <a:p>
            <a:pPr marL="285750" indent="-285750">
              <a:buFont typeface="Arial" panose="020B0604020202020204" pitchFamily="34" charset="0"/>
              <a:buChar char="•"/>
            </a:pPr>
            <a:endParaRPr lang="de-DE" dirty="0"/>
          </a:p>
          <a:p>
            <a:r>
              <a:rPr lang="de-DE" b="1" dirty="0"/>
              <a:t>Standort Lichtenberg: </a:t>
            </a:r>
            <a:endParaRPr lang="de-DE" dirty="0"/>
          </a:p>
          <a:p>
            <a:pPr marL="285750" indent="-285750">
              <a:buFont typeface="Arial" panose="020B0604020202020204" pitchFamily="34" charset="0"/>
              <a:buChar char="•"/>
            </a:pPr>
            <a:r>
              <a:rPr lang="de-DE" dirty="0"/>
              <a:t>Pool mit 20 Arbeitsplätzen in der Bibliothek</a:t>
            </a:r>
          </a:p>
        </p:txBody>
      </p:sp>
      <p:pic>
        <p:nvPicPr>
          <p:cNvPr id="5" name="Grafik 4">
            <a:extLst>
              <a:ext uri="{FF2B5EF4-FFF2-40B4-BE49-F238E27FC236}">
                <a16:creationId xmlns:a16="http://schemas.microsoft.com/office/drawing/2014/main" id="{AFD363EA-2294-4930-95B7-C45F735885E9}"/>
              </a:ext>
            </a:extLst>
          </p:cNvPr>
          <p:cNvPicPr>
            <a:picLocks noChangeAspect="1"/>
          </p:cNvPicPr>
          <p:nvPr/>
        </p:nvPicPr>
        <p:blipFill>
          <a:blip r:embed="rId3"/>
          <a:stretch>
            <a:fillRect/>
          </a:stretch>
        </p:blipFill>
        <p:spPr>
          <a:xfrm>
            <a:off x="6960096" y="2333947"/>
            <a:ext cx="3384376" cy="3384376"/>
          </a:xfrm>
          <a:prstGeom prst="rect">
            <a:avLst/>
          </a:prstGeom>
        </p:spPr>
      </p:pic>
    </p:spTree>
    <p:extLst>
      <p:ext uri="{BB962C8B-B14F-4D97-AF65-F5344CB8AC3E}">
        <p14:creationId xmlns:p14="http://schemas.microsoft.com/office/powerpoint/2010/main" val="15702458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9D9B5-4019-46E4-A84A-E6CAE86304C8}"/>
              </a:ext>
            </a:extLst>
          </p:cNvPr>
          <p:cNvSpPr>
            <a:spLocks noGrp="1"/>
          </p:cNvSpPr>
          <p:nvPr>
            <p:ph type="title"/>
          </p:nvPr>
        </p:nvSpPr>
        <p:spPr/>
        <p:txBody>
          <a:bodyPr/>
          <a:lstStyle/>
          <a:p>
            <a:r>
              <a:rPr lang="de-DE" dirty="0"/>
              <a:t>Support für alle diese Themen</a:t>
            </a:r>
            <a:br>
              <a:rPr lang="de-DE" dirty="0"/>
            </a:br>
            <a:br>
              <a:rPr lang="de-DE" dirty="0"/>
            </a:br>
            <a:br>
              <a:rPr lang="de-DE" dirty="0"/>
            </a:br>
            <a:br>
              <a:rPr lang="de-DE" dirty="0"/>
            </a:br>
            <a:r>
              <a:rPr lang="de-DE" sz="2000" dirty="0">
                <a:latin typeface="+mn-lt"/>
                <a:hlinkClick r:id="rId3"/>
              </a:rPr>
              <a:t>it-hotline@hwr-berlin.de</a:t>
            </a:r>
            <a:br>
              <a:rPr lang="de-DE" sz="2000" dirty="0">
                <a:latin typeface="+mn-lt"/>
              </a:rPr>
            </a:br>
            <a:br>
              <a:rPr lang="de-DE" sz="2000" dirty="0">
                <a:latin typeface="+mn-lt"/>
              </a:rPr>
            </a:br>
            <a:r>
              <a:rPr lang="de-DE" sz="2000" dirty="0">
                <a:latin typeface="+mn-lt"/>
              </a:rPr>
              <a:t>Tel. 030-30877-2525</a:t>
            </a:r>
            <a:br>
              <a:rPr lang="de-DE" sz="2000" dirty="0">
                <a:latin typeface="+mn-lt"/>
              </a:rPr>
            </a:br>
            <a:br>
              <a:rPr lang="de-DE" sz="2000" dirty="0">
                <a:latin typeface="+mn-lt"/>
              </a:rPr>
            </a:br>
            <a:r>
              <a:rPr lang="de-DE" sz="2000" b="1" dirty="0">
                <a:latin typeface="+mn-lt"/>
              </a:rPr>
              <a:t>IT-Service Point an jedem Standort</a:t>
            </a:r>
            <a:r>
              <a:rPr lang="de-DE" sz="2000" dirty="0">
                <a:latin typeface="+mn-lt"/>
              </a:rPr>
              <a:t>:</a:t>
            </a:r>
            <a:br>
              <a:rPr lang="de-DE" sz="2000" dirty="0">
                <a:latin typeface="+mn-lt"/>
              </a:rPr>
            </a:br>
            <a:r>
              <a:rPr lang="de-DE" sz="2000" dirty="0">
                <a:latin typeface="+mn-lt"/>
              </a:rPr>
              <a:t>	</a:t>
            </a:r>
            <a:br>
              <a:rPr lang="de-DE" sz="2000" dirty="0">
                <a:latin typeface="+mn-lt"/>
              </a:rPr>
            </a:br>
            <a:r>
              <a:rPr lang="de-DE" sz="2000" dirty="0">
                <a:latin typeface="+mn-lt"/>
              </a:rPr>
              <a:t>	Raumnummer und aktuelle Öffnungszeiten unter: </a:t>
            </a:r>
            <a:br>
              <a:rPr lang="de-DE" sz="2000" dirty="0">
                <a:latin typeface="+mn-lt"/>
              </a:rPr>
            </a:br>
            <a:br>
              <a:rPr lang="de-DE" sz="2000" dirty="0">
                <a:latin typeface="+mn-lt"/>
              </a:rPr>
            </a:br>
            <a:r>
              <a:rPr lang="de-DE" sz="2000" dirty="0">
                <a:latin typeface="+mn-lt"/>
              </a:rPr>
              <a:t>	https://www.it.hwr-berlin.de/helpdesk/</a:t>
            </a:r>
            <a:br>
              <a:rPr lang="de-DE" sz="1800" dirty="0"/>
            </a:br>
            <a:br>
              <a:rPr lang="de-DE" sz="1800" dirty="0"/>
            </a:br>
            <a:br>
              <a:rPr lang="de-DE" dirty="0"/>
            </a:br>
            <a:endParaRPr lang="de-DE" dirty="0"/>
          </a:p>
        </p:txBody>
      </p:sp>
      <p:pic>
        <p:nvPicPr>
          <p:cNvPr id="3" name="Grafik 2">
            <a:extLst>
              <a:ext uri="{FF2B5EF4-FFF2-40B4-BE49-F238E27FC236}">
                <a16:creationId xmlns:a16="http://schemas.microsoft.com/office/drawing/2014/main" id="{72A7E8DD-2092-4A8E-8EDF-309D13793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612" y="1285875"/>
            <a:ext cx="3975100" cy="4864100"/>
          </a:xfrm>
          <a:prstGeom prst="rect">
            <a:avLst/>
          </a:prstGeom>
        </p:spPr>
      </p:pic>
    </p:spTree>
    <p:extLst>
      <p:ext uri="{BB962C8B-B14F-4D97-AF65-F5344CB8AC3E}">
        <p14:creationId xmlns:p14="http://schemas.microsoft.com/office/powerpoint/2010/main" val="31096144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C15D9-447E-4470-A795-96E066A993EC}"/>
              </a:ext>
            </a:extLst>
          </p:cNvPr>
          <p:cNvSpPr>
            <a:spLocks noGrp="1"/>
          </p:cNvSpPr>
          <p:nvPr>
            <p:ph type="title"/>
          </p:nvPr>
        </p:nvSpPr>
        <p:spPr/>
        <p:txBody>
          <a:bodyPr/>
          <a:lstStyle/>
          <a:p>
            <a:r>
              <a:rPr lang="de-DE" dirty="0"/>
              <a:t>CampusCard</a:t>
            </a:r>
          </a:p>
        </p:txBody>
      </p:sp>
      <p:sp>
        <p:nvSpPr>
          <p:cNvPr id="5" name="AutoShape 2">
            <a:extLst>
              <a:ext uri="{FF2B5EF4-FFF2-40B4-BE49-F238E27FC236}">
                <a16:creationId xmlns:a16="http://schemas.microsoft.com/office/drawing/2014/main" id="{DAAC0D3E-4E94-4625-983E-73180D5CD3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17" name="Gruppieren 16">
            <a:extLst>
              <a:ext uri="{FF2B5EF4-FFF2-40B4-BE49-F238E27FC236}">
                <a16:creationId xmlns:a16="http://schemas.microsoft.com/office/drawing/2014/main" id="{F55D4735-3679-482F-BA82-17BB172437ED}"/>
              </a:ext>
            </a:extLst>
          </p:cNvPr>
          <p:cNvGrpSpPr/>
          <p:nvPr/>
        </p:nvGrpSpPr>
        <p:grpSpPr>
          <a:xfrm>
            <a:off x="8472264" y="2564904"/>
            <a:ext cx="3184225" cy="3015741"/>
            <a:chOff x="975359" y="3599372"/>
            <a:chExt cx="3184225" cy="3015741"/>
          </a:xfrm>
        </p:grpSpPr>
        <p:pic>
          <p:nvPicPr>
            <p:cNvPr id="10" name="Grafik 9">
              <a:extLst>
                <a:ext uri="{FF2B5EF4-FFF2-40B4-BE49-F238E27FC236}">
                  <a16:creationId xmlns:a16="http://schemas.microsoft.com/office/drawing/2014/main" id="{86FC3EBF-45C2-4690-988D-BCAF099E67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05" t="4966" r="10368"/>
            <a:stretch/>
          </p:blipFill>
          <p:spPr>
            <a:xfrm>
              <a:off x="975359" y="3599372"/>
              <a:ext cx="1623055" cy="2988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Grafik 7">
              <a:extLst>
                <a:ext uri="{FF2B5EF4-FFF2-40B4-BE49-F238E27FC236}">
                  <a16:creationId xmlns:a16="http://schemas.microsoft.com/office/drawing/2014/main" id="{2A18AA12-13B6-402B-9F7E-44A6B7274B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09" t="10974" r="21589" b="3427"/>
            <a:stretch/>
          </p:blipFill>
          <p:spPr>
            <a:xfrm>
              <a:off x="2703824" y="3626974"/>
              <a:ext cx="1455760" cy="2988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6" name="Grafik 5">
            <a:extLst>
              <a:ext uri="{FF2B5EF4-FFF2-40B4-BE49-F238E27FC236}">
                <a16:creationId xmlns:a16="http://schemas.microsoft.com/office/drawing/2014/main" id="{C65D8F1A-7F9B-4ABA-9088-CD20DC8FE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49" y="1258628"/>
            <a:ext cx="2857143" cy="2000000"/>
          </a:xfrm>
          <a:prstGeom prst="rect">
            <a:avLst/>
          </a:prstGeom>
        </p:spPr>
      </p:pic>
      <p:sp>
        <p:nvSpPr>
          <p:cNvPr id="11" name="Textfeld 10">
            <a:extLst>
              <a:ext uri="{FF2B5EF4-FFF2-40B4-BE49-F238E27FC236}">
                <a16:creationId xmlns:a16="http://schemas.microsoft.com/office/drawing/2014/main" id="{D5D23FBE-C7C8-4D8B-9A4E-42DE1024C060}"/>
              </a:ext>
            </a:extLst>
          </p:cNvPr>
          <p:cNvSpPr txBox="1"/>
          <p:nvPr/>
        </p:nvSpPr>
        <p:spPr>
          <a:xfrm>
            <a:off x="3440292" y="1546166"/>
            <a:ext cx="7039946" cy="1477328"/>
          </a:xfrm>
          <a:prstGeom prst="rect">
            <a:avLst/>
          </a:prstGeom>
          <a:noFill/>
        </p:spPr>
        <p:txBody>
          <a:bodyPr wrap="square">
            <a:spAutoFit/>
          </a:bodyPr>
          <a:lstStyle/>
          <a:p>
            <a:pPr marL="285750" indent="-285750" algn="l">
              <a:buFont typeface="Wingdings" panose="05000000000000000000" pitchFamily="2" charset="2"/>
              <a:buChar char="ü"/>
            </a:pPr>
            <a:r>
              <a:rPr lang="de-DE" dirty="0">
                <a:effectLst/>
              </a:rPr>
              <a:t>Studierendenausweis</a:t>
            </a:r>
          </a:p>
          <a:p>
            <a:pPr marL="285750" indent="-285750" algn="l">
              <a:buFont typeface="Wingdings" panose="05000000000000000000" pitchFamily="2" charset="2"/>
              <a:buChar char="ü"/>
            </a:pPr>
            <a:r>
              <a:rPr lang="de-DE" dirty="0">
                <a:effectLst/>
              </a:rPr>
              <a:t>Ggf. Semesterticket</a:t>
            </a:r>
          </a:p>
          <a:p>
            <a:pPr marL="285750" indent="-285750" algn="l">
              <a:buFont typeface="Wingdings" panose="05000000000000000000" pitchFamily="2" charset="2"/>
              <a:buChar char="ü"/>
            </a:pPr>
            <a:r>
              <a:rPr lang="de-DE" dirty="0">
                <a:effectLst/>
              </a:rPr>
              <a:t>Mensakarte </a:t>
            </a:r>
            <a:endParaRPr lang="de-DE" dirty="0"/>
          </a:p>
          <a:p>
            <a:pPr marL="285750" indent="-285750" algn="l">
              <a:buFont typeface="Wingdings" panose="05000000000000000000" pitchFamily="2" charset="2"/>
              <a:buChar char="ü"/>
            </a:pPr>
            <a:r>
              <a:rPr lang="de-DE" dirty="0"/>
              <a:t>Drucken</a:t>
            </a:r>
            <a:endParaRPr lang="de-DE" dirty="0">
              <a:effectLst/>
            </a:endParaRPr>
          </a:p>
          <a:p>
            <a:pPr marL="285750" indent="-285750" algn="l">
              <a:buFont typeface="Wingdings" panose="05000000000000000000" pitchFamily="2" charset="2"/>
              <a:buChar char="ü"/>
            </a:pPr>
            <a:r>
              <a:rPr lang="de-DE" dirty="0">
                <a:effectLst/>
              </a:rPr>
              <a:t>Bibliotheksausweis für die HWR Berlin</a:t>
            </a:r>
          </a:p>
        </p:txBody>
      </p:sp>
      <p:sp>
        <p:nvSpPr>
          <p:cNvPr id="12" name="Textfeld 11">
            <a:extLst>
              <a:ext uri="{FF2B5EF4-FFF2-40B4-BE49-F238E27FC236}">
                <a16:creationId xmlns:a16="http://schemas.microsoft.com/office/drawing/2014/main" id="{DC6897D6-2B02-4ED6-B7B4-F45E363FA0AE}"/>
              </a:ext>
            </a:extLst>
          </p:cNvPr>
          <p:cNvSpPr txBox="1"/>
          <p:nvPr/>
        </p:nvSpPr>
        <p:spPr>
          <a:xfrm>
            <a:off x="8328248" y="5733256"/>
            <a:ext cx="3600400" cy="369332"/>
          </a:xfrm>
          <a:prstGeom prst="rect">
            <a:avLst/>
          </a:prstGeom>
          <a:noFill/>
        </p:spPr>
        <p:txBody>
          <a:bodyPr wrap="square">
            <a:spAutoFit/>
          </a:bodyPr>
          <a:lstStyle/>
          <a:p>
            <a:r>
              <a:rPr lang="de-DE" dirty="0">
                <a:hlinkClick r:id="rId6"/>
              </a:rPr>
              <a:t>https://campuscard.hwr-berlin.de/</a:t>
            </a:r>
            <a:r>
              <a:rPr lang="de-DE" dirty="0"/>
              <a:t> </a:t>
            </a:r>
          </a:p>
        </p:txBody>
      </p:sp>
      <p:sp>
        <p:nvSpPr>
          <p:cNvPr id="16" name="Textfeld 15">
            <a:extLst>
              <a:ext uri="{FF2B5EF4-FFF2-40B4-BE49-F238E27FC236}">
                <a16:creationId xmlns:a16="http://schemas.microsoft.com/office/drawing/2014/main" id="{C75A21BB-C7B4-49E4-B542-B1B440996DC7}"/>
              </a:ext>
            </a:extLst>
          </p:cNvPr>
          <p:cNvSpPr txBox="1"/>
          <p:nvPr/>
        </p:nvSpPr>
        <p:spPr>
          <a:xfrm>
            <a:off x="627584" y="3511734"/>
            <a:ext cx="7488832" cy="2862322"/>
          </a:xfrm>
          <a:prstGeom prst="rect">
            <a:avLst/>
          </a:prstGeom>
          <a:noFill/>
        </p:spPr>
        <p:txBody>
          <a:bodyPr wrap="square">
            <a:spAutoFit/>
          </a:bodyPr>
          <a:lstStyle/>
          <a:p>
            <a:r>
              <a:rPr lang="de-DE" b="1" dirty="0"/>
              <a:t>Wo erstelle ich meine CampusCard?</a:t>
            </a:r>
            <a:br>
              <a:rPr lang="de-DE" b="1" dirty="0"/>
            </a:br>
            <a:r>
              <a:rPr lang="de-DE" b="1" dirty="0"/>
              <a:t>(Kartenausgabe)</a:t>
            </a:r>
          </a:p>
          <a:p>
            <a:pPr marL="285750" indent="-285750">
              <a:buFont typeface="Arial" panose="020B0604020202020204" pitchFamily="34" charset="0"/>
              <a:buChar char="•"/>
            </a:pPr>
            <a:r>
              <a:rPr lang="de-DE" dirty="0"/>
              <a:t>Campus Schöneberg: Haus B, Foyer</a:t>
            </a:r>
          </a:p>
          <a:p>
            <a:pPr marL="285750" indent="-285750">
              <a:buFont typeface="Arial" panose="020B0604020202020204" pitchFamily="34" charset="0"/>
              <a:buChar char="•"/>
            </a:pPr>
            <a:r>
              <a:rPr lang="de-DE" dirty="0"/>
              <a:t>Campus Lichtenberg: Haus 1, Foyer</a:t>
            </a:r>
          </a:p>
          <a:p>
            <a:endParaRPr lang="de-DE" dirty="0"/>
          </a:p>
          <a:p>
            <a:r>
              <a:rPr lang="de-DE" b="1" dirty="0"/>
              <a:t>Wo validiere ich meine CampusCard?</a:t>
            </a:r>
            <a:br>
              <a:rPr lang="de-DE" b="1" dirty="0"/>
            </a:br>
            <a:r>
              <a:rPr lang="de-DE" b="1" dirty="0"/>
              <a:t>(Kartenaktualisierung)</a:t>
            </a:r>
          </a:p>
          <a:p>
            <a:pPr marL="285750" indent="-285750">
              <a:buFont typeface="Arial" panose="020B0604020202020204" pitchFamily="34" charset="0"/>
              <a:buChar char="•"/>
            </a:pPr>
            <a:r>
              <a:rPr lang="de-DE" dirty="0"/>
              <a:t>Campus Schöneberg: Haus B, Foyer (2 </a:t>
            </a:r>
            <a:r>
              <a:rPr lang="de-DE" dirty="0" err="1"/>
              <a:t>Validierer</a:t>
            </a:r>
            <a:r>
              <a:rPr lang="de-DE" dirty="0"/>
              <a:t>)</a:t>
            </a:r>
          </a:p>
          <a:p>
            <a:pPr marL="285750" indent="-285750">
              <a:buFont typeface="Arial" panose="020B0604020202020204" pitchFamily="34" charset="0"/>
              <a:buChar char="•"/>
            </a:pPr>
            <a:r>
              <a:rPr lang="de-DE" dirty="0"/>
              <a:t>Campus Lichtenberg: Haus 1, Foyer und Haus 6A, Foyer gegenüber der Infothek</a:t>
            </a:r>
          </a:p>
        </p:txBody>
      </p:sp>
    </p:spTree>
    <p:extLst>
      <p:ext uri="{BB962C8B-B14F-4D97-AF65-F5344CB8AC3E}">
        <p14:creationId xmlns:p14="http://schemas.microsoft.com/office/powerpoint/2010/main" val="39970385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47C33-D4FA-4EE7-ACF4-E787A93D50BE}"/>
              </a:ext>
            </a:extLst>
          </p:cNvPr>
          <p:cNvSpPr>
            <a:spLocks noGrp="1"/>
          </p:cNvSpPr>
          <p:nvPr>
            <p:ph type="title"/>
          </p:nvPr>
        </p:nvSpPr>
        <p:spPr/>
        <p:txBody>
          <a:bodyPr/>
          <a:lstStyle/>
          <a:p>
            <a:r>
              <a:rPr lang="de-DE" dirty="0"/>
              <a:t>       </a:t>
            </a:r>
            <a:r>
              <a:rPr lang="de-DE" dirty="0">
                <a:solidFill>
                  <a:srgbClr val="C00000"/>
                </a:solidFill>
              </a:rPr>
              <a:t>S.A.M.</a:t>
            </a:r>
            <a:br>
              <a:rPr lang="de-DE" dirty="0">
                <a:solidFill>
                  <a:srgbClr val="C00000"/>
                </a:solidFill>
              </a:rPr>
            </a:b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9" y="439713"/>
            <a:ext cx="516148" cy="516148"/>
          </a:xfrm>
          <a:prstGeom prst="rect">
            <a:avLst/>
          </a:prstGeom>
        </p:spPr>
      </p:pic>
      <p:pic>
        <p:nvPicPr>
          <p:cNvPr id="4" name="Grafik 3"/>
          <p:cNvPicPr>
            <a:picLocks noChangeAspect="1"/>
          </p:cNvPicPr>
          <p:nvPr/>
        </p:nvPicPr>
        <p:blipFill>
          <a:blip r:embed="rId4"/>
          <a:stretch>
            <a:fillRect/>
          </a:stretch>
        </p:blipFill>
        <p:spPr>
          <a:xfrm>
            <a:off x="1631504" y="1052736"/>
            <a:ext cx="8895238" cy="4038095"/>
          </a:xfrm>
          <a:prstGeom prst="rect">
            <a:avLst/>
          </a:prstGeom>
        </p:spPr>
      </p:pic>
      <p:sp>
        <p:nvSpPr>
          <p:cNvPr id="5" name="Textfeld 4"/>
          <p:cNvSpPr txBox="1"/>
          <p:nvPr/>
        </p:nvSpPr>
        <p:spPr>
          <a:xfrm>
            <a:off x="1308411" y="5373216"/>
            <a:ext cx="8892045" cy="369332"/>
          </a:xfrm>
          <a:prstGeom prst="rect">
            <a:avLst/>
          </a:prstGeom>
          <a:noFill/>
        </p:spPr>
        <p:txBody>
          <a:bodyPr wrap="square" rtlCol="0">
            <a:spAutoFit/>
          </a:bodyPr>
          <a:lstStyle/>
          <a:p>
            <a:r>
              <a:rPr lang="de-DE" dirty="0"/>
              <a:t>Login mit Ihrer HWR-Kennung unter: </a:t>
            </a:r>
            <a:r>
              <a:rPr lang="de-DE" dirty="0">
                <a:hlinkClick r:id="rId5"/>
              </a:rPr>
              <a:t>https://sam.hwr-berlin.de/de/</a:t>
            </a:r>
            <a:endParaRPr lang="de-DE" dirty="0"/>
          </a:p>
        </p:txBody>
      </p:sp>
    </p:spTree>
    <p:extLst>
      <p:ext uri="{BB962C8B-B14F-4D97-AF65-F5344CB8AC3E}">
        <p14:creationId xmlns:p14="http://schemas.microsoft.com/office/powerpoint/2010/main" val="41918436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47C33-D4FA-4EE7-ACF4-E787A93D50BE}"/>
              </a:ext>
            </a:extLst>
          </p:cNvPr>
          <p:cNvSpPr>
            <a:spLocks noGrp="1"/>
          </p:cNvSpPr>
          <p:nvPr>
            <p:ph type="title"/>
          </p:nvPr>
        </p:nvSpPr>
        <p:spPr/>
        <p:txBody>
          <a:bodyPr/>
          <a:lstStyle/>
          <a:p>
            <a:r>
              <a:rPr lang="de-DE" dirty="0"/>
              <a:t>       </a:t>
            </a:r>
            <a:r>
              <a:rPr lang="de-DE" dirty="0">
                <a:solidFill>
                  <a:srgbClr val="C00000"/>
                </a:solidFill>
              </a:rPr>
              <a:t>S.A.M.</a:t>
            </a:r>
            <a:br>
              <a:rPr lang="de-DE" dirty="0">
                <a:solidFill>
                  <a:srgbClr val="C00000"/>
                </a:solidFill>
              </a:rPr>
            </a:b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9" y="439713"/>
            <a:ext cx="516148" cy="516148"/>
          </a:xfrm>
          <a:prstGeom prst="rect">
            <a:avLst/>
          </a:prstGeom>
        </p:spPr>
      </p:pic>
      <p:pic>
        <p:nvPicPr>
          <p:cNvPr id="4" name="Grafik 3"/>
          <p:cNvPicPr/>
          <p:nvPr/>
        </p:nvPicPr>
        <p:blipFill rotWithShape="1">
          <a:blip r:embed="rId4"/>
          <a:srcRect l="12389" t="11048" r="15482" b="46117"/>
          <a:stretch/>
        </p:blipFill>
        <p:spPr bwMode="auto">
          <a:xfrm>
            <a:off x="1598235" y="955861"/>
            <a:ext cx="8275450" cy="2924721"/>
          </a:xfrm>
          <a:prstGeom prst="rect">
            <a:avLst/>
          </a:prstGeom>
          <a:ln>
            <a:noFill/>
          </a:ln>
          <a:extLst>
            <a:ext uri="{53640926-AAD7-44D8-BBD7-CCE9431645EC}">
              <a14:shadowObscured xmlns:a14="http://schemas.microsoft.com/office/drawing/2010/main"/>
            </a:ext>
          </a:extLst>
        </p:spPr>
      </p:pic>
      <p:sp>
        <p:nvSpPr>
          <p:cNvPr id="5" name="Textfeld 4"/>
          <p:cNvSpPr txBox="1"/>
          <p:nvPr/>
        </p:nvSpPr>
        <p:spPr>
          <a:xfrm>
            <a:off x="834313" y="3717032"/>
            <a:ext cx="10081120" cy="2554545"/>
          </a:xfrm>
          <a:prstGeom prst="rect">
            <a:avLst/>
          </a:prstGeom>
          <a:noFill/>
        </p:spPr>
        <p:txBody>
          <a:bodyPr wrap="square" rtlCol="0">
            <a:spAutoFit/>
          </a:bodyPr>
          <a:lstStyle/>
          <a:p>
            <a:r>
              <a:rPr lang="de-DE" sz="1600" dirty="0"/>
              <a:t>Was bietet Ihnen das S.A.M. Portal:</a:t>
            </a:r>
          </a:p>
          <a:p>
            <a:pPr marL="285750" indent="-285750">
              <a:buFont typeface="Arial" panose="020B0604020202020204" pitchFamily="34" charset="0"/>
              <a:buChar char="•"/>
            </a:pPr>
            <a:r>
              <a:rPr lang="de-DE" sz="1600" dirty="0"/>
              <a:t>Mein Studium – Stundenplan für Lehrveranstaltungen und Prüfungen, Kursbelegung/ Priorisierung (bitte Fristen beachten), Noteneinsicht inkl. Durchschnittsnote und Studienfortschritt, Prüfungen: Übersicht der angemeldeten Prüfungen sowie die Möglichkeit zur Ummeldung (bitte Fristen beachten), Abgaben: Übersicht und Bearbeitung von Praktikumsberichten, Abschlussarbeiten etc. (Umfang der Nutzung je nach Fachbereich)</a:t>
            </a:r>
          </a:p>
          <a:p>
            <a:pPr marL="285750" indent="-285750">
              <a:buFont typeface="Arial" panose="020B0604020202020204" pitchFamily="34" charset="0"/>
              <a:buChar char="•"/>
            </a:pPr>
            <a:r>
              <a:rPr lang="de-DE" sz="1600" dirty="0"/>
              <a:t>Anträge &amp; Dokument: z.B. Studienbescheinigungen, </a:t>
            </a:r>
            <a:r>
              <a:rPr lang="de-DE" sz="1600" dirty="0" err="1"/>
              <a:t>Transcript</a:t>
            </a:r>
            <a:r>
              <a:rPr lang="de-DE" sz="1600" dirty="0"/>
              <a:t> of Records</a:t>
            </a:r>
          </a:p>
          <a:p>
            <a:pPr marL="285750" indent="-285750">
              <a:buFont typeface="Arial" panose="020B0604020202020204" pitchFamily="34" charset="0"/>
              <a:buChar char="•"/>
            </a:pPr>
            <a:r>
              <a:rPr lang="de-DE" sz="1600" dirty="0"/>
              <a:t>Vorlesungsverzeichnis (auch im ausgeloggten Zustand aufrufbar)</a:t>
            </a:r>
          </a:p>
          <a:p>
            <a:pPr marL="285750" indent="-285750">
              <a:buFont typeface="Arial" panose="020B0604020202020204" pitchFamily="34" charset="0"/>
              <a:buChar char="•"/>
            </a:pPr>
            <a:r>
              <a:rPr lang="de-DE" sz="1600" dirty="0"/>
              <a:t>Mein Profil: Änderung von Adressdaten über das Portal möglich, Finanzstatus und Schwerpunktwahl (Nutzung je nach Studiengang)</a:t>
            </a:r>
          </a:p>
        </p:txBody>
      </p:sp>
    </p:spTree>
    <p:extLst>
      <p:ext uri="{BB962C8B-B14F-4D97-AF65-F5344CB8AC3E}">
        <p14:creationId xmlns:p14="http://schemas.microsoft.com/office/powerpoint/2010/main" val="25121794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47C33-D4FA-4EE7-ACF4-E787A93D50BE}"/>
              </a:ext>
            </a:extLst>
          </p:cNvPr>
          <p:cNvSpPr>
            <a:spLocks noGrp="1"/>
          </p:cNvSpPr>
          <p:nvPr>
            <p:ph type="title"/>
          </p:nvPr>
        </p:nvSpPr>
        <p:spPr/>
        <p:txBody>
          <a:bodyPr/>
          <a:lstStyle/>
          <a:p>
            <a:r>
              <a:rPr lang="de-DE" dirty="0"/>
              <a:t>       </a:t>
            </a:r>
            <a:r>
              <a:rPr lang="de-DE" dirty="0">
                <a:solidFill>
                  <a:srgbClr val="C00000"/>
                </a:solidFill>
              </a:rPr>
              <a:t>S.A.M.</a:t>
            </a:r>
            <a:br>
              <a:rPr lang="de-DE" dirty="0">
                <a:solidFill>
                  <a:srgbClr val="C00000"/>
                </a:solidFill>
              </a:rPr>
            </a:br>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9" y="439713"/>
            <a:ext cx="516148" cy="516148"/>
          </a:xfrm>
          <a:prstGeom prst="rect">
            <a:avLst/>
          </a:prstGeom>
        </p:spPr>
      </p:pic>
      <p:sp>
        <p:nvSpPr>
          <p:cNvPr id="4" name="Textfeld 3"/>
          <p:cNvSpPr txBox="1"/>
          <p:nvPr/>
        </p:nvSpPr>
        <p:spPr>
          <a:xfrm>
            <a:off x="572854" y="1268760"/>
            <a:ext cx="10369152" cy="923330"/>
          </a:xfrm>
          <a:prstGeom prst="rect">
            <a:avLst/>
          </a:prstGeom>
          <a:noFill/>
        </p:spPr>
        <p:txBody>
          <a:bodyPr wrap="square" rtlCol="0">
            <a:spAutoFit/>
          </a:bodyPr>
          <a:lstStyle/>
          <a:p>
            <a:r>
              <a:rPr lang="de-DE" dirty="0"/>
              <a:t>Weitere Informationen und Anleitungen finden Sie auf unserer Knowledge Base: </a:t>
            </a:r>
            <a:r>
              <a:rPr lang="de-DE" dirty="0">
                <a:hlinkClick r:id="rId4"/>
              </a:rPr>
              <a:t>https://sam-knowledge.hwr-berlin.de/studierende-info/</a:t>
            </a:r>
            <a:endParaRPr lang="de-DE" dirty="0"/>
          </a:p>
          <a:p>
            <a:endParaRPr lang="de-DE" dirty="0"/>
          </a:p>
        </p:txBody>
      </p:sp>
      <p:pic>
        <p:nvPicPr>
          <p:cNvPr id="5" name="Grafik 4"/>
          <p:cNvPicPr>
            <a:picLocks noChangeAspect="1"/>
          </p:cNvPicPr>
          <p:nvPr/>
        </p:nvPicPr>
        <p:blipFill>
          <a:blip r:embed="rId5"/>
          <a:stretch>
            <a:fillRect/>
          </a:stretch>
        </p:blipFill>
        <p:spPr>
          <a:xfrm>
            <a:off x="834313" y="2348880"/>
            <a:ext cx="6123067" cy="3834011"/>
          </a:xfrm>
          <a:prstGeom prst="rect">
            <a:avLst/>
          </a:prstGeom>
        </p:spPr>
      </p:pic>
      <p:sp>
        <p:nvSpPr>
          <p:cNvPr id="6" name="Textfeld 5"/>
          <p:cNvSpPr txBox="1"/>
          <p:nvPr/>
        </p:nvSpPr>
        <p:spPr>
          <a:xfrm>
            <a:off x="7608168" y="2348880"/>
            <a:ext cx="3816424" cy="3539430"/>
          </a:xfrm>
          <a:prstGeom prst="rect">
            <a:avLst/>
          </a:prstGeom>
          <a:noFill/>
        </p:spPr>
        <p:txBody>
          <a:bodyPr wrap="square" rtlCol="0">
            <a:spAutoFit/>
          </a:bodyPr>
          <a:lstStyle/>
          <a:p>
            <a:pPr marL="285750" indent="-285750">
              <a:buFont typeface="Arial" panose="020B0604020202020204" pitchFamily="34" charset="0"/>
              <a:buChar char="•"/>
            </a:pPr>
            <a:r>
              <a:rPr lang="de-DE" sz="1600" dirty="0"/>
              <a:t>Bei inhaltlichen Fragen wenden Sie sich bitte an Ihr Studienbüro/ Fachrichtungsbüro.</a:t>
            </a:r>
          </a:p>
          <a:p>
            <a:pPr marL="285750" indent="-285750">
              <a:buFont typeface="Arial" panose="020B0604020202020204" pitchFamily="34" charset="0"/>
              <a:buChar char="•"/>
            </a:pPr>
            <a:r>
              <a:rPr lang="de-DE" sz="1600" dirty="0"/>
              <a:t>Umfang und Nutzung einzelner Funktionen, wie z.B. die Kurswahl, Ummeldung von Prüfungsterminen oder Abgaben liegen in der </a:t>
            </a:r>
            <a:r>
              <a:rPr lang="de-DE" sz="1600" u="sng" dirty="0"/>
              <a:t>Verantwortung der Fachbereiche</a:t>
            </a:r>
            <a:r>
              <a:rPr lang="de-DE" sz="1600" dirty="0"/>
              <a:t> und können variieren.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Bei technischen Problemen wenden Sie sich bitte an den S.A.M. Support </a:t>
            </a:r>
            <a:r>
              <a:rPr lang="de-DE" sz="1600" dirty="0">
                <a:hlinkClick r:id="rId6"/>
              </a:rPr>
              <a:t>sam-support@hwr-berlin.de</a:t>
            </a:r>
            <a:endParaRPr lang="de-DE" sz="1600" dirty="0"/>
          </a:p>
          <a:p>
            <a:endParaRPr lang="de-DE" sz="1600" dirty="0"/>
          </a:p>
        </p:txBody>
      </p:sp>
    </p:spTree>
    <p:extLst>
      <p:ext uri="{BB962C8B-B14F-4D97-AF65-F5344CB8AC3E}">
        <p14:creationId xmlns:p14="http://schemas.microsoft.com/office/powerpoint/2010/main" val="18562838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4496A3-DC28-422D-A566-B0BD67BF07B1}"/>
              </a:ext>
            </a:extLst>
          </p:cNvPr>
          <p:cNvSpPr>
            <a:spLocks noGrp="1"/>
          </p:cNvSpPr>
          <p:nvPr>
            <p:ph type="title"/>
          </p:nvPr>
        </p:nvSpPr>
        <p:spPr/>
        <p:txBody>
          <a:bodyPr/>
          <a:lstStyle/>
          <a:p>
            <a:r>
              <a:rPr lang="de-DE" dirty="0"/>
              <a:t>Digitales Lernen und Prüfen</a:t>
            </a:r>
          </a:p>
        </p:txBody>
      </p:sp>
      <p:grpSp>
        <p:nvGrpSpPr>
          <p:cNvPr id="12" name="Gruppieren 11">
            <a:extLst>
              <a:ext uri="{FF2B5EF4-FFF2-40B4-BE49-F238E27FC236}">
                <a16:creationId xmlns:a16="http://schemas.microsoft.com/office/drawing/2014/main" id="{D621462D-BDD5-4D0A-AE16-8676CA118AD2}"/>
              </a:ext>
            </a:extLst>
          </p:cNvPr>
          <p:cNvGrpSpPr/>
          <p:nvPr/>
        </p:nvGrpSpPr>
        <p:grpSpPr>
          <a:xfrm>
            <a:off x="464597" y="1019113"/>
            <a:ext cx="11262806" cy="3763577"/>
            <a:chOff x="448082" y="783929"/>
            <a:chExt cx="11262806" cy="3763577"/>
          </a:xfrm>
        </p:grpSpPr>
        <p:pic>
          <p:nvPicPr>
            <p:cNvPr id="3" name="Grafik 2">
              <a:extLst>
                <a:ext uri="{FF2B5EF4-FFF2-40B4-BE49-F238E27FC236}">
                  <a16:creationId xmlns:a16="http://schemas.microsoft.com/office/drawing/2014/main" id="{B5F000A0-30D9-4F84-A49B-17352EBA5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101" y="783929"/>
              <a:ext cx="6690804" cy="3763577"/>
            </a:xfrm>
            <a:prstGeom prst="rect">
              <a:avLst/>
            </a:prstGeom>
          </p:spPr>
        </p:pic>
        <p:sp>
          <p:nvSpPr>
            <p:cNvPr id="5" name="Abgerundetes Rechteck 1">
              <a:extLst>
                <a:ext uri="{FF2B5EF4-FFF2-40B4-BE49-F238E27FC236}">
                  <a16:creationId xmlns:a16="http://schemas.microsoft.com/office/drawing/2014/main" id="{985489E9-1AC4-442E-B726-F081678D75E7}"/>
                </a:ext>
              </a:extLst>
            </p:cNvPr>
            <p:cNvSpPr/>
            <p:nvPr/>
          </p:nvSpPr>
          <p:spPr bwMode="auto">
            <a:xfrm>
              <a:off x="448082" y="1174755"/>
              <a:ext cx="3476122" cy="1017969"/>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err="1">
                  <a:ln>
                    <a:noFill/>
                  </a:ln>
                  <a:solidFill>
                    <a:schemeClr val="bg1"/>
                  </a:solidFill>
                  <a:effectLst/>
                  <a:latin typeface="Arial" charset="0"/>
                  <a:sym typeface="Arial" charset="0"/>
                </a:rPr>
                <a:t>Moodl</a:t>
              </a:r>
              <a:r>
                <a:rPr lang="de-DE" sz="2800" dirty="0" err="1">
                  <a:solidFill>
                    <a:schemeClr val="bg1"/>
                  </a:solidFill>
                </a:rPr>
                <a:t>e</a:t>
              </a:r>
              <a:endParaRPr lang="de-DE" dirty="0">
                <a:solidFill>
                  <a:schemeClr val="bg1"/>
                </a:solidFill>
              </a:endParaRPr>
            </a:p>
            <a:p>
              <a:pPr marL="0" marR="0" indent="0" algn="l" defTabSz="914400" rtl="0" eaLnBrk="1" fontAlgn="base" latinLnBrk="0" hangingPunct="1">
                <a:lnSpc>
                  <a:spcPct val="100000"/>
                </a:lnSpc>
                <a:spcBef>
                  <a:spcPct val="0"/>
                </a:spcBef>
                <a:spcAft>
                  <a:spcPct val="0"/>
                </a:spcAft>
                <a:buClrTx/>
                <a:buSzTx/>
                <a:buFontTx/>
                <a:buNone/>
                <a:tabLst/>
              </a:pPr>
              <a:r>
                <a:rPr lang="de-DE" dirty="0">
                  <a:solidFill>
                    <a:schemeClr val="bg1"/>
                  </a:solidFill>
                </a:rPr>
                <a:t>Lernplattform</a:t>
              </a:r>
            </a:p>
          </p:txBody>
        </p:sp>
        <p:sp>
          <p:nvSpPr>
            <p:cNvPr id="6" name="Abgerundetes Rechteck 1">
              <a:extLst>
                <a:ext uri="{FF2B5EF4-FFF2-40B4-BE49-F238E27FC236}">
                  <a16:creationId xmlns:a16="http://schemas.microsoft.com/office/drawing/2014/main" id="{A5F5D4A1-44C9-47C4-A4CE-5ED098ED5460}"/>
                </a:ext>
              </a:extLst>
            </p:cNvPr>
            <p:cNvSpPr/>
            <p:nvPr/>
          </p:nvSpPr>
          <p:spPr bwMode="auto">
            <a:xfrm>
              <a:off x="7894464" y="2481132"/>
              <a:ext cx="3816424" cy="1246487"/>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a:ln>
                    <a:noFill/>
                  </a:ln>
                  <a:solidFill>
                    <a:schemeClr val="bg1"/>
                  </a:solidFill>
                  <a:effectLst/>
                  <a:latin typeface="Arial" charset="0"/>
                  <a:sym typeface="Arial" charset="0"/>
                </a:rPr>
                <a:t>Hybride Lehre</a:t>
              </a:r>
            </a:p>
            <a:p>
              <a:pPr marL="0" marR="0" indent="0" algn="l" defTabSz="914400" rtl="0" eaLnBrk="1" fontAlgn="base" latinLnBrk="0" hangingPunct="1">
                <a:lnSpc>
                  <a:spcPct val="100000"/>
                </a:lnSpc>
                <a:spcBef>
                  <a:spcPct val="0"/>
                </a:spcBef>
                <a:spcAft>
                  <a:spcPct val="0"/>
                </a:spcAft>
                <a:buClrTx/>
                <a:buSzTx/>
                <a:buFontTx/>
                <a:buNone/>
                <a:tabLst/>
              </a:pPr>
              <a:r>
                <a:rPr lang="de-DE" dirty="0">
                  <a:solidFill>
                    <a:schemeClr val="bg1"/>
                  </a:solidFill>
                </a:rPr>
                <a:t>Gemischtes Setup mit Präsenz- und Online-Teilnehmenden</a:t>
              </a:r>
              <a:endParaRPr kumimoji="0" lang="de-DE" b="0" i="0" u="none" strike="noStrike" cap="none" normalizeH="0" baseline="0" dirty="0">
                <a:ln>
                  <a:noFill/>
                </a:ln>
                <a:solidFill>
                  <a:schemeClr val="bg1"/>
                </a:solidFill>
                <a:effectLst/>
                <a:sym typeface="Arial" charset="0"/>
              </a:endParaRPr>
            </a:p>
          </p:txBody>
        </p:sp>
        <p:sp>
          <p:nvSpPr>
            <p:cNvPr id="7" name="Abgerundetes Rechteck 1">
              <a:extLst>
                <a:ext uri="{FF2B5EF4-FFF2-40B4-BE49-F238E27FC236}">
                  <a16:creationId xmlns:a16="http://schemas.microsoft.com/office/drawing/2014/main" id="{CB3ADD26-EA97-410F-984D-6489B9B54FDD}"/>
                </a:ext>
              </a:extLst>
            </p:cNvPr>
            <p:cNvSpPr/>
            <p:nvPr/>
          </p:nvSpPr>
          <p:spPr bwMode="auto">
            <a:xfrm>
              <a:off x="473532" y="2399634"/>
              <a:ext cx="3476122" cy="1327986"/>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a:ln>
                    <a:noFill/>
                  </a:ln>
                  <a:solidFill>
                    <a:schemeClr val="bg1"/>
                  </a:solidFill>
                  <a:effectLst/>
                  <a:latin typeface="Arial" charset="0"/>
                  <a:sym typeface="Arial" charset="0"/>
                </a:rPr>
                <a:t>E-Prüfungen</a:t>
              </a:r>
            </a:p>
            <a:p>
              <a:pPr marL="0" marR="0" indent="0" algn="l" defTabSz="914400" rtl="0" eaLnBrk="1" fontAlgn="base" latinLnBrk="0" hangingPunct="1">
                <a:lnSpc>
                  <a:spcPct val="100000"/>
                </a:lnSpc>
                <a:spcBef>
                  <a:spcPct val="0"/>
                </a:spcBef>
                <a:spcAft>
                  <a:spcPct val="0"/>
                </a:spcAft>
                <a:buClrTx/>
                <a:buSzTx/>
                <a:buFontTx/>
                <a:buNone/>
                <a:tabLst/>
              </a:pPr>
              <a:r>
                <a:rPr lang="de-DE" dirty="0">
                  <a:solidFill>
                    <a:schemeClr val="bg1"/>
                  </a:solidFill>
                </a:rPr>
                <a:t>Schriftliche in </a:t>
              </a:r>
              <a:r>
                <a:rPr lang="de-DE" dirty="0" err="1">
                  <a:solidFill>
                    <a:schemeClr val="bg1"/>
                  </a:solidFill>
                </a:rPr>
                <a:t>Moodle</a:t>
              </a:r>
              <a:r>
                <a:rPr lang="de-DE" dirty="0">
                  <a:solidFill>
                    <a:schemeClr val="bg1"/>
                  </a:solidFill>
                </a:rPr>
                <a:t>, mündliche via Videokonferenz</a:t>
              </a:r>
            </a:p>
          </p:txBody>
        </p:sp>
        <p:sp>
          <p:nvSpPr>
            <p:cNvPr id="8" name="Abgerundetes Rechteck 1">
              <a:extLst>
                <a:ext uri="{FF2B5EF4-FFF2-40B4-BE49-F238E27FC236}">
                  <a16:creationId xmlns:a16="http://schemas.microsoft.com/office/drawing/2014/main" id="{20B941A2-D851-4C14-A325-6F452B9F90C4}"/>
                </a:ext>
              </a:extLst>
            </p:cNvPr>
            <p:cNvSpPr/>
            <p:nvPr/>
          </p:nvSpPr>
          <p:spPr bwMode="auto">
            <a:xfrm>
              <a:off x="7894464" y="1174755"/>
              <a:ext cx="3816424" cy="1102117"/>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err="1">
                  <a:ln>
                    <a:noFill/>
                  </a:ln>
                  <a:solidFill>
                    <a:schemeClr val="bg1"/>
                  </a:solidFill>
                  <a:effectLst/>
                  <a:latin typeface="Arial" charset="0"/>
                  <a:sym typeface="Arial" charset="0"/>
                </a:rPr>
                <a:t>Blended</a:t>
              </a:r>
              <a:r>
                <a:rPr kumimoji="0" lang="de-DE" sz="2800" b="0" i="0" u="none" strike="noStrike" cap="none" normalizeH="0" baseline="0" dirty="0">
                  <a:ln>
                    <a:noFill/>
                  </a:ln>
                  <a:solidFill>
                    <a:schemeClr val="bg1"/>
                  </a:solidFill>
                  <a:effectLst/>
                  <a:latin typeface="Arial" charset="0"/>
                  <a:sym typeface="Arial" charset="0"/>
                </a:rPr>
                <a:t> Learning</a:t>
              </a:r>
            </a:p>
            <a:p>
              <a:pPr marL="0" marR="0" indent="0" algn="l" defTabSz="914400" rtl="0" eaLnBrk="1" fontAlgn="base" latinLnBrk="0" hangingPunct="1">
                <a:lnSpc>
                  <a:spcPct val="100000"/>
                </a:lnSpc>
                <a:spcBef>
                  <a:spcPct val="0"/>
                </a:spcBef>
                <a:spcAft>
                  <a:spcPct val="0"/>
                </a:spcAft>
                <a:buClrTx/>
                <a:buSzTx/>
                <a:buFontTx/>
                <a:buNone/>
                <a:tabLst/>
              </a:pPr>
              <a:r>
                <a:rPr lang="de-DE" sz="1400" dirty="0">
                  <a:solidFill>
                    <a:schemeClr val="bg1"/>
                  </a:solidFill>
                </a:rPr>
                <a:t>Gemischte Lernszenarien mit Online- und Präsenzzeiten</a:t>
              </a:r>
            </a:p>
          </p:txBody>
        </p:sp>
      </p:grpSp>
      <p:sp>
        <p:nvSpPr>
          <p:cNvPr id="9" name="Textfeld 8">
            <a:extLst>
              <a:ext uri="{FF2B5EF4-FFF2-40B4-BE49-F238E27FC236}">
                <a16:creationId xmlns:a16="http://schemas.microsoft.com/office/drawing/2014/main" id="{F48B764C-2435-4845-8936-56E797B4F1D4}"/>
              </a:ext>
            </a:extLst>
          </p:cNvPr>
          <p:cNvSpPr txBox="1"/>
          <p:nvPr/>
        </p:nvSpPr>
        <p:spPr>
          <a:xfrm>
            <a:off x="3863752" y="5078728"/>
            <a:ext cx="6048671" cy="646331"/>
          </a:xfrm>
          <a:prstGeom prst="rect">
            <a:avLst/>
          </a:prstGeom>
          <a:noFill/>
        </p:spPr>
        <p:txBody>
          <a:bodyPr wrap="square">
            <a:spAutoFit/>
          </a:bodyPr>
          <a:lstStyle/>
          <a:p>
            <a:r>
              <a:rPr lang="de-DE" dirty="0">
                <a:sym typeface="Wingdings" panose="05000000000000000000" pitchFamily="2" charset="2"/>
              </a:rPr>
              <a:t> </a:t>
            </a:r>
            <a:r>
              <a:rPr lang="de-DE" dirty="0"/>
              <a:t>Anleitungen und Informationen dazu auf dem Blog des E-Learning Zentrums: </a:t>
            </a:r>
            <a:r>
              <a:rPr lang="de-DE" dirty="0">
                <a:hlinkClick r:id="rId4"/>
              </a:rPr>
              <a:t>https://elearning.hwr-berlin.de/</a:t>
            </a:r>
            <a:r>
              <a:rPr lang="de-DE" dirty="0"/>
              <a:t> </a:t>
            </a:r>
          </a:p>
        </p:txBody>
      </p:sp>
      <p:sp>
        <p:nvSpPr>
          <p:cNvPr id="13" name="Explosion: 8 Zacken 12">
            <a:extLst>
              <a:ext uri="{FF2B5EF4-FFF2-40B4-BE49-F238E27FC236}">
                <a16:creationId xmlns:a16="http://schemas.microsoft.com/office/drawing/2014/main" id="{6B36781E-14FC-46B1-93FC-8D0B134E893C}"/>
              </a:ext>
            </a:extLst>
          </p:cNvPr>
          <p:cNvSpPr/>
          <p:nvPr/>
        </p:nvSpPr>
        <p:spPr bwMode="auto">
          <a:xfrm>
            <a:off x="379937" y="4430093"/>
            <a:ext cx="3476122" cy="2232248"/>
          </a:xfrm>
          <a:prstGeom prst="irregularSeal1">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br>
              <a:rPr lang="de-DE" sz="1600" dirty="0"/>
            </a:br>
            <a:r>
              <a:rPr lang="de-DE" sz="1600" dirty="0"/>
              <a:t>… und vieles mehr</a:t>
            </a:r>
            <a:endParaRPr kumimoji="0" lang="de-DE" sz="1600" b="0" i="0" u="none" strike="noStrike" cap="none" normalizeH="0" baseline="0" dirty="0">
              <a:ln>
                <a:noFill/>
              </a:ln>
              <a:solidFill>
                <a:srgbClr val="000000"/>
              </a:solidFill>
              <a:effectLst/>
              <a:latin typeface="Arial" charset="0"/>
              <a:sym typeface="Arial" charset="0"/>
            </a:endParaRPr>
          </a:p>
        </p:txBody>
      </p:sp>
    </p:spTree>
    <p:extLst>
      <p:ext uri="{BB962C8B-B14F-4D97-AF65-F5344CB8AC3E}">
        <p14:creationId xmlns:p14="http://schemas.microsoft.com/office/powerpoint/2010/main" val="17094366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Moodle</a:t>
            </a:r>
            <a:endParaRPr lang="de-DE" sz="2400" dirty="0"/>
          </a:p>
        </p:txBody>
      </p:sp>
      <p:sp>
        <p:nvSpPr>
          <p:cNvPr id="5" name="Rechteck 4"/>
          <p:cNvSpPr/>
          <p:nvPr/>
        </p:nvSpPr>
        <p:spPr>
          <a:xfrm>
            <a:off x="541565" y="1700808"/>
            <a:ext cx="6631074" cy="4257576"/>
          </a:xfrm>
          <a:prstGeom prst="rect">
            <a:avLst/>
          </a:prstGeom>
        </p:spPr>
        <p:txBody>
          <a:bodyPr wrap="square">
            <a:spAutoFit/>
          </a:bodyPr>
          <a:lstStyle/>
          <a:p>
            <a:pPr>
              <a:defRPr/>
            </a:pPr>
            <a:r>
              <a:rPr lang="de-DE" sz="2000" b="1" dirty="0"/>
              <a:t>Lernplattform der HWR Berlin</a:t>
            </a:r>
          </a:p>
          <a:p>
            <a:pPr>
              <a:defRPr/>
            </a:pPr>
            <a:r>
              <a:rPr lang="de-DE" sz="2000" u="sng" dirty="0">
                <a:solidFill>
                  <a:srgbClr val="FF0000"/>
                </a:solidFill>
              </a:rPr>
              <a:t>https://moodle.hwr-berlin.de</a:t>
            </a:r>
          </a:p>
          <a:p>
            <a:pPr>
              <a:defRPr/>
            </a:pPr>
            <a:endParaRPr lang="de-DE" dirty="0"/>
          </a:p>
          <a:p>
            <a:pPr marL="342900" indent="-342900">
              <a:lnSpc>
                <a:spcPct val="150000"/>
              </a:lnSpc>
              <a:buClr>
                <a:srgbClr val="C00000"/>
              </a:buClr>
              <a:buFont typeface="Wingdings" panose="05000000000000000000" pitchFamily="2" charset="2"/>
              <a:buChar char="§"/>
              <a:defRPr/>
            </a:pPr>
            <a:r>
              <a:rPr lang="de-DE" dirty="0" err="1"/>
              <a:t>Moodle</a:t>
            </a:r>
            <a:r>
              <a:rPr lang="de-DE" dirty="0"/>
              <a:t>-Kursräume für alle Lehrveranstaltungen</a:t>
            </a:r>
          </a:p>
          <a:p>
            <a:pPr marL="342900" indent="-342900">
              <a:lnSpc>
                <a:spcPct val="150000"/>
              </a:lnSpc>
              <a:buClr>
                <a:srgbClr val="C00000"/>
              </a:buClr>
              <a:buFont typeface="Wingdings" panose="05000000000000000000" pitchFamily="2" charset="2"/>
              <a:buChar char="§"/>
              <a:defRPr/>
            </a:pPr>
            <a:r>
              <a:rPr lang="de-DE" dirty="0"/>
              <a:t>Bereitstellung der Lehrveranstaltungsinhalte</a:t>
            </a:r>
          </a:p>
          <a:p>
            <a:pPr marL="342900" indent="-342900">
              <a:lnSpc>
                <a:spcPct val="150000"/>
              </a:lnSpc>
              <a:buClr>
                <a:srgbClr val="C00000"/>
              </a:buClr>
              <a:buFont typeface="Wingdings" panose="05000000000000000000" pitchFamily="2" charset="2"/>
              <a:buChar char="§"/>
              <a:defRPr/>
            </a:pPr>
            <a:r>
              <a:rPr lang="de-DE" dirty="0"/>
              <a:t>Verlinkungen der Videokonferenzsysteme </a:t>
            </a:r>
          </a:p>
          <a:p>
            <a:pPr marL="342900" indent="-342900">
              <a:lnSpc>
                <a:spcPct val="150000"/>
              </a:lnSpc>
              <a:buClr>
                <a:srgbClr val="C00000"/>
              </a:buClr>
              <a:buFont typeface="Wingdings" panose="05000000000000000000" pitchFamily="2" charset="2"/>
              <a:buChar char="§"/>
              <a:defRPr/>
            </a:pPr>
            <a:r>
              <a:rPr lang="de-DE" dirty="0"/>
              <a:t>Kommunikation mit den Lehrenden und den </a:t>
            </a:r>
          </a:p>
          <a:p>
            <a:pPr>
              <a:lnSpc>
                <a:spcPct val="150000"/>
              </a:lnSpc>
              <a:buClr>
                <a:srgbClr val="C00000"/>
              </a:buClr>
              <a:defRPr/>
            </a:pPr>
            <a:r>
              <a:rPr lang="de-DE" dirty="0"/>
              <a:t>      Studierenden untereinander</a:t>
            </a:r>
          </a:p>
          <a:p>
            <a:pPr marL="342900" indent="-342900">
              <a:lnSpc>
                <a:spcPct val="150000"/>
              </a:lnSpc>
              <a:buClr>
                <a:srgbClr val="C00000"/>
              </a:buClr>
              <a:buFont typeface="Wingdings" panose="05000000000000000000" pitchFamily="2" charset="2"/>
              <a:buChar char="§"/>
              <a:defRPr/>
            </a:pPr>
            <a:r>
              <a:rPr lang="de-DE" dirty="0"/>
              <a:t>Interaktive Lehre (Abstimmungen, </a:t>
            </a:r>
          </a:p>
          <a:p>
            <a:pPr>
              <a:lnSpc>
                <a:spcPct val="150000"/>
              </a:lnSpc>
              <a:buClr>
                <a:srgbClr val="C00000"/>
              </a:buClr>
              <a:defRPr/>
            </a:pPr>
            <a:r>
              <a:rPr lang="de-DE" dirty="0"/>
              <a:t>      Feedback, Aufgaben, </a:t>
            </a:r>
            <a:r>
              <a:rPr lang="de-DE" dirty="0" err="1"/>
              <a:t>eTests</a:t>
            </a:r>
            <a:r>
              <a:rPr lang="de-DE" dirty="0"/>
              <a:t>)</a:t>
            </a:r>
          </a:p>
          <a:p>
            <a:pPr marL="342900" indent="-342900">
              <a:lnSpc>
                <a:spcPct val="150000"/>
              </a:lnSpc>
              <a:buClr>
                <a:srgbClr val="C00000"/>
              </a:buClr>
              <a:buFont typeface="Wingdings" panose="05000000000000000000" pitchFamily="2" charset="2"/>
              <a:buChar char="§"/>
              <a:defRPr/>
            </a:pPr>
            <a:r>
              <a:rPr lang="de-DE" dirty="0"/>
              <a:t>Online-Klausuren</a:t>
            </a:r>
          </a:p>
        </p:txBody>
      </p:sp>
      <p:pic>
        <p:nvPicPr>
          <p:cNvPr id="7" name="Grafik 6">
            <a:extLst>
              <a:ext uri="{FF2B5EF4-FFF2-40B4-BE49-F238E27FC236}">
                <a16:creationId xmlns:a16="http://schemas.microsoft.com/office/drawing/2014/main" id="{DA4CF122-CC77-44F9-B121-3DDB60F1F325}"/>
              </a:ext>
            </a:extLst>
          </p:cNvPr>
          <p:cNvPicPr>
            <a:picLocks noChangeAspect="1"/>
          </p:cNvPicPr>
          <p:nvPr/>
        </p:nvPicPr>
        <p:blipFill>
          <a:blip r:embed="rId3"/>
          <a:stretch>
            <a:fillRect/>
          </a:stretch>
        </p:blipFill>
        <p:spPr>
          <a:xfrm>
            <a:off x="6312024" y="1700808"/>
            <a:ext cx="5019361" cy="4646146"/>
          </a:xfrm>
          <a:prstGeom prst="rect">
            <a:avLst/>
          </a:prstGeom>
          <a:ln>
            <a:noFill/>
          </a:ln>
          <a:effectLst>
            <a:softEdge rad="112500"/>
          </a:effectLst>
        </p:spPr>
      </p:pic>
    </p:spTree>
    <p:extLst>
      <p:ext uri="{BB962C8B-B14F-4D97-AF65-F5344CB8AC3E}">
        <p14:creationId xmlns:p14="http://schemas.microsoft.com/office/powerpoint/2010/main" val="17051102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Moodle</a:t>
            </a:r>
            <a:endParaRPr lang="de-DE" sz="2400" dirty="0"/>
          </a:p>
        </p:txBody>
      </p:sp>
      <p:pic>
        <p:nvPicPr>
          <p:cNvPr id="8" name="Grafik 7">
            <a:extLst>
              <a:ext uri="{FF2B5EF4-FFF2-40B4-BE49-F238E27FC236}">
                <a16:creationId xmlns:a16="http://schemas.microsoft.com/office/drawing/2014/main" id="{98B22457-E81C-4AD0-ADAB-B7BD5EB13D54}"/>
              </a:ext>
            </a:extLst>
          </p:cNvPr>
          <p:cNvPicPr>
            <a:picLocks noChangeAspect="1"/>
          </p:cNvPicPr>
          <p:nvPr/>
        </p:nvPicPr>
        <p:blipFill>
          <a:blip r:embed="rId3"/>
          <a:stretch>
            <a:fillRect/>
          </a:stretch>
        </p:blipFill>
        <p:spPr>
          <a:xfrm>
            <a:off x="5916387" y="3178288"/>
            <a:ext cx="6151164" cy="3528392"/>
          </a:xfrm>
          <a:prstGeom prst="rect">
            <a:avLst/>
          </a:prstGeom>
          <a:ln>
            <a:noFill/>
          </a:ln>
          <a:effectLst>
            <a:softEdge rad="112500"/>
          </a:effectLst>
        </p:spPr>
      </p:pic>
      <p:pic>
        <p:nvPicPr>
          <p:cNvPr id="10" name="Grafik 9">
            <a:extLst>
              <a:ext uri="{FF2B5EF4-FFF2-40B4-BE49-F238E27FC236}">
                <a16:creationId xmlns:a16="http://schemas.microsoft.com/office/drawing/2014/main" id="{43B00F32-0891-47B1-91DE-1E893A47D093}"/>
              </a:ext>
            </a:extLst>
          </p:cNvPr>
          <p:cNvPicPr>
            <a:picLocks noChangeAspect="1"/>
          </p:cNvPicPr>
          <p:nvPr/>
        </p:nvPicPr>
        <p:blipFill>
          <a:blip r:embed="rId4"/>
          <a:stretch>
            <a:fillRect/>
          </a:stretch>
        </p:blipFill>
        <p:spPr>
          <a:xfrm>
            <a:off x="595499" y="1484784"/>
            <a:ext cx="6304436" cy="3528392"/>
          </a:xfrm>
          <a:prstGeom prst="rect">
            <a:avLst/>
          </a:prstGeom>
          <a:ln>
            <a:noFill/>
          </a:ln>
          <a:effectLst>
            <a:softEdge rad="112500"/>
          </a:effectLst>
        </p:spPr>
      </p:pic>
    </p:spTree>
    <p:extLst>
      <p:ext uri="{BB962C8B-B14F-4D97-AF65-F5344CB8AC3E}">
        <p14:creationId xmlns:p14="http://schemas.microsoft.com/office/powerpoint/2010/main" val="19267325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E8CCC-04FD-4B80-B02A-37947C5425AF}"/>
              </a:ext>
            </a:extLst>
          </p:cNvPr>
          <p:cNvSpPr>
            <a:spLocks noGrp="1"/>
          </p:cNvSpPr>
          <p:nvPr>
            <p:ph type="title"/>
          </p:nvPr>
        </p:nvSpPr>
        <p:spPr/>
        <p:txBody>
          <a:bodyPr/>
          <a:lstStyle/>
          <a:p>
            <a:r>
              <a:rPr lang="de-DE" dirty="0"/>
              <a:t>Videokonferenzen / Hybrid Lehre</a:t>
            </a:r>
          </a:p>
        </p:txBody>
      </p:sp>
      <p:pic>
        <p:nvPicPr>
          <p:cNvPr id="6" name="Grafik 5">
            <a:extLst>
              <a:ext uri="{FF2B5EF4-FFF2-40B4-BE49-F238E27FC236}">
                <a16:creationId xmlns:a16="http://schemas.microsoft.com/office/drawing/2014/main" id="{0D5FAFEF-2146-42E1-AAC0-378886BDD579}"/>
              </a:ext>
            </a:extLst>
          </p:cNvPr>
          <p:cNvPicPr>
            <a:picLocks noChangeAspect="1"/>
          </p:cNvPicPr>
          <p:nvPr/>
        </p:nvPicPr>
        <p:blipFill>
          <a:blip r:embed="rId3"/>
          <a:stretch>
            <a:fillRect/>
          </a:stretch>
        </p:blipFill>
        <p:spPr>
          <a:xfrm>
            <a:off x="571499" y="1545929"/>
            <a:ext cx="2602373" cy="1609197"/>
          </a:xfrm>
          <a:prstGeom prst="rect">
            <a:avLst/>
          </a:prstGeom>
        </p:spPr>
      </p:pic>
      <p:pic>
        <p:nvPicPr>
          <p:cNvPr id="8" name="Grafik 7">
            <a:extLst>
              <a:ext uri="{FF2B5EF4-FFF2-40B4-BE49-F238E27FC236}">
                <a16:creationId xmlns:a16="http://schemas.microsoft.com/office/drawing/2014/main" id="{DA8EEBEC-F5F1-4F10-AA33-5DE26A84B3EF}"/>
              </a:ext>
            </a:extLst>
          </p:cNvPr>
          <p:cNvPicPr>
            <a:picLocks noChangeAspect="1"/>
          </p:cNvPicPr>
          <p:nvPr/>
        </p:nvPicPr>
        <p:blipFill>
          <a:blip r:embed="rId4"/>
          <a:stretch>
            <a:fillRect/>
          </a:stretch>
        </p:blipFill>
        <p:spPr>
          <a:xfrm>
            <a:off x="571500" y="3187954"/>
            <a:ext cx="2602373" cy="1609197"/>
          </a:xfrm>
          <a:prstGeom prst="rect">
            <a:avLst/>
          </a:prstGeom>
        </p:spPr>
      </p:pic>
      <p:pic>
        <p:nvPicPr>
          <p:cNvPr id="10" name="Grafik 9">
            <a:extLst>
              <a:ext uri="{FF2B5EF4-FFF2-40B4-BE49-F238E27FC236}">
                <a16:creationId xmlns:a16="http://schemas.microsoft.com/office/drawing/2014/main" id="{DC45D720-71F6-4FC0-B18B-9D27E3FC238E}"/>
              </a:ext>
            </a:extLst>
          </p:cNvPr>
          <p:cNvPicPr>
            <a:picLocks noChangeAspect="1"/>
          </p:cNvPicPr>
          <p:nvPr/>
        </p:nvPicPr>
        <p:blipFill>
          <a:blip r:embed="rId5"/>
          <a:stretch>
            <a:fillRect/>
          </a:stretch>
        </p:blipFill>
        <p:spPr>
          <a:xfrm>
            <a:off x="9048329" y="1556551"/>
            <a:ext cx="2376264" cy="1469381"/>
          </a:xfrm>
          <a:prstGeom prst="rect">
            <a:avLst/>
          </a:prstGeom>
        </p:spPr>
      </p:pic>
      <p:pic>
        <p:nvPicPr>
          <p:cNvPr id="12" name="Grafik 11">
            <a:extLst>
              <a:ext uri="{FF2B5EF4-FFF2-40B4-BE49-F238E27FC236}">
                <a16:creationId xmlns:a16="http://schemas.microsoft.com/office/drawing/2014/main" id="{F70677BE-41E7-40A4-8BB5-DFF0DAAF3C62}"/>
              </a:ext>
            </a:extLst>
          </p:cNvPr>
          <p:cNvPicPr>
            <a:picLocks noChangeAspect="1"/>
          </p:cNvPicPr>
          <p:nvPr/>
        </p:nvPicPr>
        <p:blipFill>
          <a:blip r:embed="rId6"/>
          <a:stretch>
            <a:fillRect/>
          </a:stretch>
        </p:blipFill>
        <p:spPr>
          <a:xfrm>
            <a:off x="9059551" y="2733581"/>
            <a:ext cx="2376264" cy="1469381"/>
          </a:xfrm>
          <a:prstGeom prst="rect">
            <a:avLst/>
          </a:prstGeom>
        </p:spPr>
      </p:pic>
      <p:pic>
        <p:nvPicPr>
          <p:cNvPr id="14" name="Grafik 13">
            <a:extLst>
              <a:ext uri="{FF2B5EF4-FFF2-40B4-BE49-F238E27FC236}">
                <a16:creationId xmlns:a16="http://schemas.microsoft.com/office/drawing/2014/main" id="{16C89B38-82B9-4934-AC87-BFA43E45FF54}"/>
              </a:ext>
            </a:extLst>
          </p:cNvPr>
          <p:cNvPicPr>
            <a:picLocks noChangeAspect="1"/>
          </p:cNvPicPr>
          <p:nvPr/>
        </p:nvPicPr>
        <p:blipFill>
          <a:blip r:embed="rId7"/>
          <a:stretch>
            <a:fillRect/>
          </a:stretch>
        </p:blipFill>
        <p:spPr>
          <a:xfrm>
            <a:off x="9048328" y="3918582"/>
            <a:ext cx="2376264" cy="1469381"/>
          </a:xfrm>
          <a:prstGeom prst="rect">
            <a:avLst/>
          </a:prstGeom>
        </p:spPr>
      </p:pic>
      <p:sp>
        <p:nvSpPr>
          <p:cNvPr id="13" name="Textfeld 12">
            <a:extLst>
              <a:ext uri="{FF2B5EF4-FFF2-40B4-BE49-F238E27FC236}">
                <a16:creationId xmlns:a16="http://schemas.microsoft.com/office/drawing/2014/main" id="{4A4ABAC9-CD95-40A0-96FB-B49C05EF66F4}"/>
              </a:ext>
            </a:extLst>
          </p:cNvPr>
          <p:cNvSpPr txBox="1"/>
          <p:nvPr/>
        </p:nvSpPr>
        <p:spPr>
          <a:xfrm>
            <a:off x="983432" y="5926540"/>
            <a:ext cx="11377264" cy="369332"/>
          </a:xfrm>
          <a:prstGeom prst="rect">
            <a:avLst/>
          </a:prstGeom>
          <a:noFill/>
        </p:spPr>
        <p:txBody>
          <a:bodyPr wrap="square">
            <a:spAutoFit/>
          </a:bodyPr>
          <a:lstStyle/>
          <a:p>
            <a:r>
              <a:rPr lang="de-DE" dirty="0">
                <a:sym typeface="Wingdings" panose="05000000000000000000" pitchFamily="2" charset="2"/>
              </a:rPr>
              <a:t> </a:t>
            </a:r>
            <a:r>
              <a:rPr lang="de-DE" dirty="0"/>
              <a:t>Anleitungen und Informationen: </a:t>
            </a:r>
            <a:r>
              <a:rPr lang="de-DE" dirty="0">
                <a:hlinkClick r:id="rId8"/>
              </a:rPr>
              <a:t>https://blog.hwr-berlin.de/elerner/video-und-webkonferenzen/</a:t>
            </a:r>
            <a:r>
              <a:rPr lang="de-DE" dirty="0"/>
              <a:t> </a:t>
            </a:r>
          </a:p>
        </p:txBody>
      </p:sp>
      <p:pic>
        <p:nvPicPr>
          <p:cNvPr id="9" name="Grafik 8">
            <a:extLst>
              <a:ext uri="{FF2B5EF4-FFF2-40B4-BE49-F238E27FC236}">
                <a16:creationId xmlns:a16="http://schemas.microsoft.com/office/drawing/2014/main" id="{1EBF7439-AADE-4AF6-9293-692FD99D292E}"/>
              </a:ext>
            </a:extLst>
          </p:cNvPr>
          <p:cNvPicPr>
            <a:picLocks noChangeAspect="1"/>
          </p:cNvPicPr>
          <p:nvPr/>
        </p:nvPicPr>
        <p:blipFill rotWithShape="1">
          <a:blip r:embed="rId9">
            <a:extLst>
              <a:ext uri="{28A0092B-C50C-407E-A947-70E740481C1C}">
                <a14:useLocalDpi xmlns:a14="http://schemas.microsoft.com/office/drawing/2010/main" val="0"/>
              </a:ext>
            </a:extLst>
          </a:blip>
          <a:srcRect l="24128" t="12477" r="22144" b="11367"/>
          <a:stretch/>
        </p:blipFill>
        <p:spPr>
          <a:xfrm>
            <a:off x="3515566" y="1304764"/>
            <a:ext cx="5328592" cy="4248472"/>
          </a:xfrm>
          <a:prstGeom prst="rect">
            <a:avLst/>
          </a:prstGeom>
        </p:spPr>
      </p:pic>
      <p:sp>
        <p:nvSpPr>
          <p:cNvPr id="11" name="Explosion: 8 Zacken 10">
            <a:extLst>
              <a:ext uri="{FF2B5EF4-FFF2-40B4-BE49-F238E27FC236}">
                <a16:creationId xmlns:a16="http://schemas.microsoft.com/office/drawing/2014/main" id="{FDF81095-38C3-46A8-9E63-8BAF50F4162B}"/>
              </a:ext>
            </a:extLst>
          </p:cNvPr>
          <p:cNvSpPr/>
          <p:nvPr/>
        </p:nvSpPr>
        <p:spPr bwMode="auto">
          <a:xfrm>
            <a:off x="1703512" y="2011373"/>
            <a:ext cx="1728192" cy="1144456"/>
          </a:xfrm>
          <a:prstGeom prst="irregularSeal1">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de-DE" sz="1200" dirty="0"/>
              <a:t>auch d</a:t>
            </a:r>
            <a:r>
              <a:rPr kumimoji="0" lang="de-DE" sz="1200" b="0" i="0" u="none" strike="noStrike" cap="none" normalizeH="0" baseline="0" dirty="0">
                <a:ln>
                  <a:noFill/>
                </a:ln>
                <a:solidFill>
                  <a:srgbClr val="000000"/>
                </a:solidFill>
                <a:effectLst/>
                <a:latin typeface="Arial" charset="0"/>
                <a:sym typeface="Arial" charset="0"/>
              </a:rPr>
              <a:t>irekt in </a:t>
            </a:r>
            <a:r>
              <a:rPr kumimoji="0" lang="de-DE" sz="1200" b="0" i="0" u="none" strike="noStrike" cap="none" normalizeH="0" baseline="0" dirty="0" err="1">
                <a:ln>
                  <a:noFill/>
                </a:ln>
                <a:solidFill>
                  <a:srgbClr val="000000"/>
                </a:solidFill>
                <a:effectLst/>
                <a:latin typeface="Arial" charset="0"/>
                <a:sym typeface="Arial" charset="0"/>
              </a:rPr>
              <a:t>Moodle</a:t>
            </a:r>
            <a:endParaRPr kumimoji="0" lang="de-DE" sz="1200" b="0" i="0" u="none" strike="noStrike" cap="none" normalizeH="0" baseline="0" dirty="0">
              <a:ln>
                <a:noFill/>
              </a:ln>
              <a:solidFill>
                <a:srgbClr val="000000"/>
              </a:solidFill>
              <a:effectLst/>
              <a:latin typeface="Arial" charset="0"/>
              <a:sym typeface="Arial" charset="0"/>
            </a:endParaRPr>
          </a:p>
        </p:txBody>
      </p:sp>
    </p:spTree>
    <p:extLst>
      <p:ext uri="{BB962C8B-B14F-4D97-AF65-F5344CB8AC3E}">
        <p14:creationId xmlns:p14="http://schemas.microsoft.com/office/powerpoint/2010/main" val="39467815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rotWithShape="1">
          <a:blip r:embed="rId3">
            <a:extLst>
              <a:ext uri="{28A0092B-C50C-407E-A947-70E740481C1C}">
                <a14:useLocalDpi xmlns:a14="http://schemas.microsoft.com/office/drawing/2010/main" val="0"/>
              </a:ext>
            </a:extLst>
          </a:blip>
          <a:srcRect l="19636" t="399" r="22491" b="-399"/>
          <a:stretch/>
        </p:blipFill>
        <p:spPr>
          <a:xfrm>
            <a:off x="9241838" y="2131339"/>
            <a:ext cx="2779238" cy="4726661"/>
          </a:xfrm>
          <a:prstGeom prst="rect">
            <a:avLst/>
          </a:prstGeom>
        </p:spPr>
      </p:pic>
      <p:sp>
        <p:nvSpPr>
          <p:cNvPr id="3" name="Titel 2">
            <a:extLst>
              <a:ext uri="{FF2B5EF4-FFF2-40B4-BE49-F238E27FC236}">
                <a16:creationId xmlns:a16="http://schemas.microsoft.com/office/drawing/2014/main" id="{FC5E3991-5A00-42F6-A79B-837382F81225}"/>
              </a:ext>
            </a:extLst>
          </p:cNvPr>
          <p:cNvSpPr>
            <a:spLocks noGrp="1"/>
          </p:cNvSpPr>
          <p:nvPr>
            <p:ph type="title"/>
          </p:nvPr>
        </p:nvSpPr>
        <p:spPr>
          <a:xfrm>
            <a:off x="551384" y="377640"/>
            <a:ext cx="7446433" cy="946150"/>
          </a:xfrm>
        </p:spPr>
        <p:txBody>
          <a:bodyPr/>
          <a:lstStyle/>
          <a:p>
            <a:r>
              <a:rPr lang="de-DE" dirty="0"/>
              <a:t>Überblick</a:t>
            </a:r>
          </a:p>
        </p:txBody>
      </p:sp>
      <p:pic>
        <p:nvPicPr>
          <p:cNvPr id="4" name="Grafik 3">
            <a:extLst>
              <a:ext uri="{FF2B5EF4-FFF2-40B4-BE49-F238E27FC236}">
                <a16:creationId xmlns:a16="http://schemas.microsoft.com/office/drawing/2014/main" id="{113DE835-172C-4D74-A01F-1B19F3805D20}"/>
              </a:ext>
            </a:extLst>
          </p:cNvPr>
          <p:cNvPicPr>
            <a:picLocks noChangeAspect="1"/>
          </p:cNvPicPr>
          <p:nvPr/>
        </p:nvPicPr>
        <p:blipFill>
          <a:blip r:embed="rId4"/>
          <a:stretch>
            <a:fillRect/>
          </a:stretch>
        </p:blipFill>
        <p:spPr>
          <a:xfrm>
            <a:off x="839416" y="892983"/>
            <a:ext cx="8054238" cy="5072034"/>
          </a:xfrm>
          <a:prstGeom prst="rect">
            <a:avLst/>
          </a:prstGeom>
        </p:spPr>
      </p:pic>
    </p:spTree>
    <p:extLst>
      <p:ext uri="{BB962C8B-B14F-4D97-AF65-F5344CB8AC3E}">
        <p14:creationId xmlns:p14="http://schemas.microsoft.com/office/powerpoint/2010/main" val="5323109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Fragen und Kontakt</a:t>
            </a:r>
          </a:p>
        </p:txBody>
      </p:sp>
      <p:sp>
        <p:nvSpPr>
          <p:cNvPr id="6" name="Inhaltsplatzhalter 2"/>
          <p:cNvSpPr>
            <a:spLocks noGrp="1"/>
          </p:cNvSpPr>
          <p:nvPr>
            <p:ph idx="1"/>
          </p:nvPr>
        </p:nvSpPr>
        <p:spPr/>
        <p:txBody>
          <a:bodyPr/>
          <a:lstStyle/>
          <a:p>
            <a:pPr>
              <a:defRPr/>
            </a:pPr>
            <a:r>
              <a:rPr lang="de-DE" b="1" dirty="0">
                <a:sym typeface="Arial" charset="0"/>
              </a:rPr>
              <a:t>„Wenn ich mal nicht weiter weiß...“</a:t>
            </a:r>
          </a:p>
          <a:p>
            <a:pPr>
              <a:defRPr/>
            </a:pPr>
            <a:endParaRPr lang="de-DE" b="1" dirty="0">
              <a:sym typeface="Arial" charset="0"/>
            </a:endParaRPr>
          </a:p>
          <a:p>
            <a:pPr marL="342900" indent="-342900">
              <a:buClr>
                <a:srgbClr val="C00000"/>
              </a:buClr>
              <a:buFont typeface="Wingdings" panose="05000000000000000000" pitchFamily="2" charset="2"/>
              <a:buChar char="§"/>
              <a:defRPr/>
            </a:pPr>
            <a:r>
              <a:rPr lang="de-DE" dirty="0">
                <a:sym typeface="Arial" charset="0"/>
              </a:rPr>
              <a:t>Anleitungen und Infos lesen auf </a:t>
            </a:r>
          </a:p>
          <a:p>
            <a:pPr marL="749300" lvl="1" indent="-342900">
              <a:buClr>
                <a:srgbClr val="C00000"/>
              </a:buClr>
              <a:buFont typeface="Wingdings" panose="05000000000000000000" pitchFamily="2" charset="2"/>
              <a:buChar char="§"/>
              <a:defRPr/>
            </a:pPr>
            <a:r>
              <a:rPr lang="de-DE" dirty="0">
                <a:sym typeface="Arial" charset="0"/>
                <a:hlinkClick r:id="rId3"/>
              </a:rPr>
              <a:t>https://www.it.hwr-berlin.de/</a:t>
            </a:r>
            <a:r>
              <a:rPr lang="de-DE" dirty="0">
                <a:sym typeface="Arial" charset="0"/>
              </a:rPr>
              <a:t> (IT Webseite)</a:t>
            </a:r>
          </a:p>
          <a:p>
            <a:pPr marL="749300" lvl="1" indent="-342900">
              <a:buClr>
                <a:srgbClr val="C00000"/>
              </a:buClr>
              <a:buFont typeface="Wingdings" panose="05000000000000000000" pitchFamily="2" charset="2"/>
              <a:buChar char="§"/>
              <a:defRPr/>
            </a:pPr>
            <a:r>
              <a:rPr lang="de-DE" dirty="0">
                <a:hlinkClick r:id="rId4"/>
              </a:rPr>
              <a:t>https://elearning.hwr-berlin.de/</a:t>
            </a:r>
            <a:r>
              <a:rPr lang="de-DE" dirty="0"/>
              <a:t> (E-Learning Webseite)</a:t>
            </a:r>
          </a:p>
          <a:p>
            <a:pPr marL="749300" lvl="1" indent="-342900">
              <a:buClr>
                <a:srgbClr val="C00000"/>
              </a:buClr>
              <a:buFont typeface="Wingdings" panose="05000000000000000000" pitchFamily="2" charset="2"/>
              <a:buChar char="§"/>
              <a:defRPr/>
            </a:pPr>
            <a:r>
              <a:rPr lang="de-DE" dirty="0">
                <a:hlinkClick r:id="rId5"/>
              </a:rPr>
              <a:t>https://www.it.hwr-berlin.de/erstis/</a:t>
            </a:r>
            <a:r>
              <a:rPr lang="de-DE" dirty="0"/>
              <a:t> (Ersti-Infos)</a:t>
            </a:r>
          </a:p>
          <a:p>
            <a:pPr marL="749300" lvl="1" indent="-342900">
              <a:buClr>
                <a:srgbClr val="C00000"/>
              </a:buClr>
              <a:buFont typeface="Wingdings" panose="05000000000000000000" pitchFamily="2" charset="2"/>
              <a:buChar char="§"/>
              <a:defRPr/>
            </a:pPr>
            <a:endParaRPr lang="de-DE" dirty="0">
              <a:sym typeface="Arial" charset="0"/>
            </a:endParaRPr>
          </a:p>
          <a:p>
            <a:pPr marL="342900" indent="-342900">
              <a:buClr>
                <a:srgbClr val="C00000"/>
              </a:buClr>
              <a:buFont typeface="Wingdings" panose="05000000000000000000" pitchFamily="2" charset="2"/>
              <a:buChar char="§"/>
              <a:defRPr/>
            </a:pPr>
            <a:r>
              <a:rPr lang="de-DE" dirty="0">
                <a:sym typeface="Arial" charset="0"/>
              </a:rPr>
              <a:t>IT-Hotline: </a:t>
            </a:r>
            <a:r>
              <a:rPr lang="de-DE" dirty="0">
                <a:hlinkClick r:id="rId6"/>
              </a:rPr>
              <a:t>It-</a:t>
            </a:r>
            <a:r>
              <a:rPr lang="de-DE" dirty="0">
                <a:sym typeface="Arial" charset="0"/>
                <a:hlinkClick r:id="rId6"/>
              </a:rPr>
              <a:t>hotline@hwr-berlin.de</a:t>
            </a:r>
            <a:endParaRPr lang="de-DE" dirty="0">
              <a:sym typeface="Arial" charset="0"/>
            </a:endParaRPr>
          </a:p>
          <a:p>
            <a:pPr marL="342900" indent="-342900">
              <a:buClr>
                <a:srgbClr val="C00000"/>
              </a:buClr>
              <a:buFont typeface="Wingdings" panose="05000000000000000000" pitchFamily="2" charset="2"/>
              <a:buChar char="§"/>
              <a:defRPr/>
            </a:pPr>
            <a:r>
              <a:rPr lang="de-DE" dirty="0">
                <a:sym typeface="Arial" charset="0"/>
              </a:rPr>
              <a:t>E-Learning Support: </a:t>
            </a:r>
            <a:r>
              <a:rPr lang="de-DE" dirty="0">
                <a:sym typeface="Arial" charset="0"/>
                <a:hlinkClick r:id="rId7"/>
              </a:rPr>
              <a:t>elearning@hwr-berlin.de</a:t>
            </a:r>
            <a:endParaRPr lang="de-DE" dirty="0">
              <a:sym typeface="Arial" charset="0"/>
            </a:endParaRPr>
          </a:p>
          <a:p>
            <a:pPr marL="342900" indent="-342900">
              <a:buClr>
                <a:srgbClr val="C00000"/>
              </a:buClr>
              <a:buFont typeface="Wingdings" panose="05000000000000000000" pitchFamily="2" charset="2"/>
              <a:buChar char="§"/>
              <a:defRPr/>
            </a:pPr>
            <a:r>
              <a:rPr lang="de-DE" dirty="0"/>
              <a:t>S.A.M. Support: </a:t>
            </a:r>
            <a:r>
              <a:rPr lang="de-DE" dirty="0">
                <a:hlinkClick r:id="rId8"/>
              </a:rPr>
              <a:t>sam-support@hwr-berlin.de</a:t>
            </a:r>
            <a:endParaRPr lang="de-DE" dirty="0"/>
          </a:p>
          <a:p>
            <a:pPr marL="342900" indent="-342900">
              <a:buClr>
                <a:srgbClr val="C00000"/>
              </a:buClr>
              <a:buFont typeface="Arial" panose="020B0604020202020204" pitchFamily="34" charset="0"/>
              <a:buChar char="•"/>
              <a:defRPr/>
            </a:pPr>
            <a:endParaRPr lang="de-DE" dirty="0"/>
          </a:p>
          <a:p>
            <a:pPr marL="342900" indent="-342900">
              <a:buClr>
                <a:srgbClr val="C00000"/>
              </a:buClr>
              <a:buFont typeface="Wingdings" panose="05000000000000000000" pitchFamily="2" charset="2"/>
              <a:buChar char="§"/>
              <a:defRPr/>
            </a:pPr>
            <a:r>
              <a:rPr lang="de-DE" dirty="0" err="1"/>
              <a:t>Kommiliton</a:t>
            </a:r>
            <a:r>
              <a:rPr lang="de-DE" dirty="0"/>
              <a:t>*innen fragen </a:t>
            </a:r>
            <a:r>
              <a:rPr lang="de-DE" dirty="0">
                <a:sym typeface="Wingdings" panose="05000000000000000000" pitchFamily="2" charset="2"/>
              </a:rPr>
              <a:t></a:t>
            </a:r>
            <a:endParaRPr lang="de-DE" dirty="0"/>
          </a:p>
          <a:p>
            <a:pPr marL="0" indent="0">
              <a:buClr>
                <a:srgbClr val="C00000"/>
              </a:buClr>
              <a:defRPr/>
            </a:pPr>
            <a:endParaRPr lang="de-DE" b="1" dirty="0">
              <a:sym typeface="Arial" charset="0"/>
            </a:endParaRPr>
          </a:p>
        </p:txBody>
      </p:sp>
      <p:pic>
        <p:nvPicPr>
          <p:cNvPr id="8" name="Grafik 7">
            <a:extLst>
              <a:ext uri="{FF2B5EF4-FFF2-40B4-BE49-F238E27FC236}">
                <a16:creationId xmlns:a16="http://schemas.microsoft.com/office/drawing/2014/main" id="{B106EC57-4C09-4D88-A80C-06FB2E7053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1612" y="1285875"/>
            <a:ext cx="3975100" cy="4864100"/>
          </a:xfrm>
          <a:prstGeom prst="rect">
            <a:avLst/>
          </a:prstGeom>
        </p:spPr>
      </p:pic>
    </p:spTree>
    <p:extLst>
      <p:ext uri="{BB962C8B-B14F-4D97-AF65-F5344CB8AC3E}">
        <p14:creationId xmlns:p14="http://schemas.microsoft.com/office/powerpoint/2010/main" val="25798984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15CAA7EC-9D7F-44F8-8DC7-F082E0D026D9}"/>
              </a:ext>
            </a:extLst>
          </p:cNvPr>
          <p:cNvSpPr>
            <a:spLocks noGrp="1"/>
          </p:cNvSpPr>
          <p:nvPr>
            <p:ph type="ctrTitle"/>
          </p:nvPr>
        </p:nvSpPr>
        <p:spPr/>
        <p:txBody>
          <a:bodyPr/>
          <a:lstStyle/>
          <a:p>
            <a:pPr algn="ctr"/>
            <a:r>
              <a:rPr lang="de-DE" altLang="de-DE" sz="7200" dirty="0">
                <a:solidFill>
                  <a:srgbClr val="FF0000"/>
                </a:solidFill>
                <a:sym typeface="Arial Rounded MT Bold" charset="0"/>
              </a:rPr>
              <a:t>Digitaler Campus</a:t>
            </a:r>
            <a:endParaRPr lang="de-DE" sz="7200" dirty="0"/>
          </a:p>
        </p:txBody>
      </p:sp>
      <p:sp>
        <p:nvSpPr>
          <p:cNvPr id="5" name="Untertitel 4">
            <a:extLst>
              <a:ext uri="{FF2B5EF4-FFF2-40B4-BE49-F238E27FC236}">
                <a16:creationId xmlns:a16="http://schemas.microsoft.com/office/drawing/2014/main" id="{0A070373-4F86-403B-AB43-2F17FBEB9845}"/>
              </a:ext>
            </a:extLst>
          </p:cNvPr>
          <p:cNvSpPr>
            <a:spLocks noGrp="1"/>
          </p:cNvSpPr>
          <p:nvPr>
            <p:ph type="subTitle" idx="1"/>
          </p:nvPr>
        </p:nvSpPr>
        <p:spPr/>
        <p:txBody>
          <a:bodyPr/>
          <a:lstStyle/>
          <a:p>
            <a:r>
              <a:rPr lang="de-DE" sz="4800" dirty="0"/>
              <a:t>Einführung für Erstsemester</a:t>
            </a:r>
          </a:p>
        </p:txBody>
      </p:sp>
    </p:spTree>
    <p:extLst>
      <p:ext uri="{BB962C8B-B14F-4D97-AF65-F5344CB8AC3E}">
        <p14:creationId xmlns:p14="http://schemas.microsoft.com/office/powerpoint/2010/main" val="1890795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HWR Benutzerdaten</a:t>
            </a:r>
            <a:br>
              <a:rPr lang="de-DE" dirty="0"/>
            </a:br>
            <a:r>
              <a:rPr lang="de-DE" dirty="0"/>
              <a:t>…ein Account für (fast) alle Dienste</a:t>
            </a:r>
          </a:p>
        </p:txBody>
      </p:sp>
      <p:pic>
        <p:nvPicPr>
          <p:cNvPr id="5" name="Inhaltsplatzhalt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9450" y="3270401"/>
            <a:ext cx="2639735" cy="3014512"/>
          </a:xfrm>
        </p:spPr>
      </p:pic>
      <p:sp>
        <p:nvSpPr>
          <p:cNvPr id="6" name="Rectangle 5"/>
          <p:cNvSpPr>
            <a:spLocks/>
          </p:cNvSpPr>
          <p:nvPr/>
        </p:nvSpPr>
        <p:spPr bwMode="auto">
          <a:xfrm>
            <a:off x="649450" y="2090522"/>
            <a:ext cx="10919158" cy="69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9200" bIns="0"/>
          <a:lstStyle>
            <a:lvl1pPr marL="38100" eaLnBrk="0" hangingPunct="0">
              <a:lnSpc>
                <a:spcPct val="110000"/>
              </a:lnSpc>
              <a:spcBef>
                <a:spcPts val="5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2000">
                <a:solidFill>
                  <a:schemeClr val="tx1"/>
                </a:solidFill>
                <a:latin typeface="Arial" charset="0"/>
                <a:sym typeface="Arial" charset="0"/>
              </a:defRPr>
            </a:lvl1pPr>
            <a:lvl2pPr marL="742950" indent="-285750" eaLnBrk="0" hangingPunct="0">
              <a:lnSpc>
                <a:spcPct val="11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2pPr>
            <a:lvl3pPr marL="1143000" indent="-228600" eaLnBrk="0" hangingPunct="0">
              <a:lnSpc>
                <a:spcPct val="11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3pPr>
            <a:lvl4pPr marL="1600200" indent="-228600" eaLnBrk="0" hangingPunct="0">
              <a:lnSpc>
                <a:spcPct val="11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4pPr>
            <a:lvl5pPr marL="2057400" indent="-228600" eaLnBrk="0" hangingPunct="0">
              <a:lnSpc>
                <a:spcPct val="110000"/>
              </a:lnSpc>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5pPr>
            <a:lvl6pPr marL="2514600" indent="-228600" eaLnBrk="0" fontAlgn="base" hangingPunct="0">
              <a:lnSpc>
                <a:spcPct val="110000"/>
              </a:lnSpc>
              <a:spcBef>
                <a:spcPct val="0"/>
              </a:spcBef>
              <a:spcAft>
                <a:spcPct val="0"/>
              </a:spcAft>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6pPr>
            <a:lvl7pPr marL="2971800" indent="-228600" eaLnBrk="0" fontAlgn="base" hangingPunct="0">
              <a:lnSpc>
                <a:spcPct val="110000"/>
              </a:lnSpc>
              <a:spcBef>
                <a:spcPct val="0"/>
              </a:spcBef>
              <a:spcAft>
                <a:spcPct val="0"/>
              </a:spcAft>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7pPr>
            <a:lvl8pPr marL="3429000" indent="-228600" eaLnBrk="0" fontAlgn="base" hangingPunct="0">
              <a:lnSpc>
                <a:spcPct val="110000"/>
              </a:lnSpc>
              <a:spcBef>
                <a:spcPct val="0"/>
              </a:spcBef>
              <a:spcAft>
                <a:spcPct val="0"/>
              </a:spcAft>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8pPr>
            <a:lvl9pPr marL="3886200" indent="-228600" eaLnBrk="0" fontAlgn="base" hangingPunct="0">
              <a:lnSpc>
                <a:spcPct val="110000"/>
              </a:lnSpc>
              <a:spcBef>
                <a:spcPct val="0"/>
              </a:spcBef>
              <a:spcAft>
                <a:spcPct val="0"/>
              </a:spcAft>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75900" algn="l"/>
              </a:tabLst>
              <a:defRPr sz="1600">
                <a:solidFill>
                  <a:schemeClr val="tx1"/>
                </a:solidFill>
                <a:latin typeface="Arial" charset="0"/>
                <a:sym typeface="Arial" charset="0"/>
              </a:defRPr>
            </a:lvl9pPr>
          </a:lstStyle>
          <a:p>
            <a:pPr marL="381000" indent="-342900" eaLnBrk="1" hangingPunct="1">
              <a:lnSpc>
                <a:spcPct val="100000"/>
              </a:lnSpc>
              <a:spcBef>
                <a:spcPts val="1125"/>
              </a:spcBef>
              <a:buFont typeface="Wingdings" panose="05000000000000000000" pitchFamily="2" charset="2"/>
              <a:buChar char="à"/>
              <a:defRPr/>
            </a:pPr>
            <a:r>
              <a:rPr lang="en-US" altLang="de-DE" dirty="0">
                <a:latin typeface="+mn-lt"/>
                <a:sym typeface="Verdana" charset="0"/>
              </a:rPr>
              <a:t>per E-Mail </a:t>
            </a:r>
            <a:r>
              <a:rPr lang="en-US" altLang="de-DE" dirty="0" err="1">
                <a:latin typeface="+mn-lt"/>
                <a:sym typeface="Verdana" charset="0"/>
              </a:rPr>
              <a:t>vom</a:t>
            </a:r>
            <a:r>
              <a:rPr lang="en-US" altLang="de-DE" dirty="0">
                <a:latin typeface="+mn-lt"/>
                <a:sym typeface="Verdana" charset="0"/>
              </a:rPr>
              <a:t> </a:t>
            </a:r>
            <a:r>
              <a:rPr lang="de-DE" altLang="de-DE" dirty="0">
                <a:latin typeface="+mn-lt"/>
                <a:sym typeface="Verdana" charset="0"/>
              </a:rPr>
              <a:t>Büro für Bewerbung, Zulassung und Immatrikulation (BBZI) erhalten</a:t>
            </a:r>
          </a:p>
          <a:p>
            <a:pPr marL="381000" indent="-342900" eaLnBrk="1" hangingPunct="1">
              <a:lnSpc>
                <a:spcPct val="100000"/>
              </a:lnSpc>
              <a:spcBef>
                <a:spcPts val="1125"/>
              </a:spcBef>
              <a:buFont typeface="Wingdings" panose="05000000000000000000" pitchFamily="2" charset="2"/>
              <a:buChar char="à"/>
              <a:defRPr/>
            </a:pPr>
            <a:r>
              <a:rPr lang="en-US" altLang="de-DE" dirty="0" err="1">
                <a:latin typeface="+mn-lt"/>
                <a:sym typeface="Verdana" charset="0"/>
              </a:rPr>
              <a:t>Initialkennung</a:t>
            </a:r>
            <a:r>
              <a:rPr lang="en-US" altLang="de-DE" dirty="0">
                <a:latin typeface="+mn-lt"/>
                <a:sym typeface="Verdana" charset="0"/>
              </a:rPr>
              <a:t> für alle </a:t>
            </a:r>
            <a:r>
              <a:rPr lang="en-US" altLang="de-DE" dirty="0" err="1">
                <a:latin typeface="+mn-lt"/>
                <a:sym typeface="Verdana" charset="0"/>
              </a:rPr>
              <a:t>Systeme</a:t>
            </a:r>
            <a:r>
              <a:rPr lang="en-US" altLang="de-DE" dirty="0">
                <a:latin typeface="+mn-lt"/>
                <a:sym typeface="Verdana" charset="0"/>
              </a:rPr>
              <a:t> an der HWR Berlin (</a:t>
            </a:r>
            <a:r>
              <a:rPr lang="en-US" altLang="de-DE" dirty="0" err="1">
                <a:latin typeface="+mn-lt"/>
                <a:sym typeface="Verdana" charset="0"/>
              </a:rPr>
              <a:t>Ausnahme</a:t>
            </a:r>
            <a:r>
              <a:rPr lang="en-US" altLang="de-DE" dirty="0">
                <a:latin typeface="+mn-lt"/>
                <a:sym typeface="Verdana" charset="0"/>
              </a:rPr>
              <a:t> </a:t>
            </a:r>
            <a:r>
              <a:rPr lang="en-US" altLang="de-DE" dirty="0" err="1">
                <a:latin typeface="+mn-lt"/>
                <a:sym typeface="Verdana" charset="0"/>
              </a:rPr>
              <a:t>Bibliothek</a:t>
            </a:r>
            <a:r>
              <a:rPr lang="en-US" altLang="de-DE" dirty="0">
                <a:latin typeface="+mn-lt"/>
                <a:sym typeface="Verdana" charset="0"/>
              </a:rPr>
              <a:t>)</a:t>
            </a:r>
          </a:p>
          <a:p>
            <a:pPr marL="381000" indent="-342900" eaLnBrk="1" hangingPunct="1">
              <a:lnSpc>
                <a:spcPct val="100000"/>
              </a:lnSpc>
              <a:spcBef>
                <a:spcPts val="1125"/>
              </a:spcBef>
              <a:buFont typeface="Wingdings" panose="05000000000000000000" pitchFamily="2" charset="2"/>
              <a:buChar char="à"/>
              <a:defRPr/>
            </a:pPr>
            <a:endParaRPr lang="en-US" altLang="de-DE" dirty="0">
              <a:latin typeface="+mn-lt"/>
              <a:sym typeface="Verdana" charset="0"/>
            </a:endParaRPr>
          </a:p>
        </p:txBody>
      </p:sp>
      <p:sp>
        <p:nvSpPr>
          <p:cNvPr id="4" name="Textfeld 3">
            <a:extLst>
              <a:ext uri="{FF2B5EF4-FFF2-40B4-BE49-F238E27FC236}">
                <a16:creationId xmlns:a16="http://schemas.microsoft.com/office/drawing/2014/main" id="{4B7FD26F-9198-447D-8004-2559EB5DFB9A}"/>
              </a:ext>
            </a:extLst>
          </p:cNvPr>
          <p:cNvSpPr txBox="1"/>
          <p:nvPr/>
        </p:nvSpPr>
        <p:spPr>
          <a:xfrm>
            <a:off x="3575720" y="3573016"/>
            <a:ext cx="6552728" cy="17851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dirty="0"/>
              <a:t>Benutzername:</a:t>
            </a:r>
          </a:p>
          <a:p>
            <a:pPr algn="ctr"/>
            <a:r>
              <a:rPr lang="de-DE" sz="2800" dirty="0"/>
              <a:t>s_mustermann23</a:t>
            </a:r>
          </a:p>
          <a:p>
            <a:pPr algn="ctr"/>
            <a:endParaRPr lang="de-DE" dirty="0"/>
          </a:p>
          <a:p>
            <a:pPr algn="ctr"/>
            <a:r>
              <a:rPr lang="de-DE" dirty="0"/>
              <a:t>Initial-Passwort:</a:t>
            </a:r>
            <a:br>
              <a:rPr lang="de-DE" dirty="0"/>
            </a:br>
            <a:r>
              <a:rPr lang="de-DE" sz="2800" dirty="0"/>
              <a:t>zBz22&amp;4gM1%M</a:t>
            </a:r>
            <a:endParaRPr lang="de-DE" dirty="0"/>
          </a:p>
        </p:txBody>
      </p:sp>
      <p:sp>
        <p:nvSpPr>
          <p:cNvPr id="3" name="Explosion: 8 Zacken 2">
            <a:extLst>
              <a:ext uri="{FF2B5EF4-FFF2-40B4-BE49-F238E27FC236}">
                <a16:creationId xmlns:a16="http://schemas.microsoft.com/office/drawing/2014/main" id="{D03A50B9-36FE-46AC-A22F-815C4FE31DCA}"/>
              </a:ext>
            </a:extLst>
          </p:cNvPr>
          <p:cNvSpPr/>
          <p:nvPr/>
        </p:nvSpPr>
        <p:spPr bwMode="auto">
          <a:xfrm rot="1329532">
            <a:off x="8893404" y="3211256"/>
            <a:ext cx="1800200" cy="1440160"/>
          </a:xfrm>
          <a:prstGeom prst="irregularSeal1">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a:ln>
                  <a:noFill/>
                </a:ln>
                <a:solidFill>
                  <a:srgbClr val="000000"/>
                </a:solidFill>
                <a:effectLst/>
                <a:latin typeface="Arial" charset="0"/>
                <a:sym typeface="Arial" charset="0"/>
              </a:rPr>
              <a:t>Beispiel</a:t>
            </a:r>
          </a:p>
        </p:txBody>
      </p:sp>
    </p:spTree>
    <p:extLst>
      <p:ext uri="{BB962C8B-B14F-4D97-AF65-F5344CB8AC3E}">
        <p14:creationId xmlns:p14="http://schemas.microsoft.com/office/powerpoint/2010/main" val="37034376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Passwortänderung</a:t>
            </a:r>
          </a:p>
        </p:txBody>
      </p:sp>
      <p:pic>
        <p:nvPicPr>
          <p:cNvPr id="3" name="Grafik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07368" y="3572475"/>
            <a:ext cx="4392488" cy="2928325"/>
          </a:xfrm>
          <a:prstGeom prst="rect">
            <a:avLst/>
          </a:prstGeom>
          <a:ln>
            <a:noFill/>
          </a:ln>
          <a:effectLst>
            <a:softEdge rad="112500"/>
          </a:effectLst>
        </p:spPr>
      </p:pic>
      <p:sp>
        <p:nvSpPr>
          <p:cNvPr id="4" name="Inhaltsplatzhalter 2"/>
          <p:cNvSpPr txBox="1">
            <a:spLocks/>
          </p:cNvSpPr>
          <p:nvPr/>
        </p:nvSpPr>
        <p:spPr>
          <a:xfrm>
            <a:off x="563657" y="1030220"/>
            <a:ext cx="11056841" cy="3262876"/>
          </a:xfrm>
          <a:prstGeom prst="rect">
            <a:avLst/>
          </a:prstGeom>
        </p:spPr>
        <p:txBody>
          <a:bodyPr/>
          <a:lstStyle>
            <a:lvl1pPr marL="38100" indent="-38100" algn="l" rtl="0" eaLnBrk="0" fontAlgn="base" hangingPunct="0">
              <a:lnSpc>
                <a:spcPct val="110000"/>
              </a:lnSpc>
              <a:spcBef>
                <a:spcPts val="500"/>
              </a:spcBef>
              <a:spcAft>
                <a:spcPct val="0"/>
              </a:spcAft>
              <a:defRPr sz="2000">
                <a:solidFill>
                  <a:schemeClr val="tx1"/>
                </a:solidFill>
                <a:latin typeface="+mn-lt"/>
                <a:ea typeface="+mn-ea"/>
                <a:cs typeface="+mn-cs"/>
                <a:sym typeface="Arial" charset="0"/>
              </a:defRPr>
            </a:lvl1pPr>
            <a:lvl2pPr marL="444500" indent="12700" algn="l" rtl="0" eaLnBrk="0" fontAlgn="base" hangingPunct="0">
              <a:lnSpc>
                <a:spcPct val="110000"/>
              </a:lnSpc>
              <a:spcBef>
                <a:spcPct val="0"/>
              </a:spcBef>
              <a:spcAft>
                <a:spcPct val="0"/>
              </a:spcAft>
              <a:defRPr sz="1600">
                <a:solidFill>
                  <a:schemeClr val="tx1"/>
                </a:solidFill>
                <a:latin typeface="+mn-lt"/>
                <a:sym typeface="Arial" charset="0"/>
              </a:defRPr>
            </a:lvl2pPr>
            <a:lvl3pPr marL="901700" indent="12700" algn="l" rtl="0" eaLnBrk="0" fontAlgn="base" hangingPunct="0">
              <a:lnSpc>
                <a:spcPct val="110000"/>
              </a:lnSpc>
              <a:spcBef>
                <a:spcPct val="0"/>
              </a:spcBef>
              <a:spcAft>
                <a:spcPct val="0"/>
              </a:spcAft>
              <a:defRPr sz="1600">
                <a:solidFill>
                  <a:schemeClr val="tx1"/>
                </a:solidFill>
                <a:latin typeface="+mn-lt"/>
                <a:sym typeface="Arial" charset="0"/>
              </a:defRPr>
            </a:lvl3pPr>
            <a:lvl4pPr marL="1358900" indent="12700" algn="l" rtl="0" eaLnBrk="0" fontAlgn="base" hangingPunct="0">
              <a:lnSpc>
                <a:spcPct val="110000"/>
              </a:lnSpc>
              <a:spcBef>
                <a:spcPct val="0"/>
              </a:spcBef>
              <a:spcAft>
                <a:spcPct val="0"/>
              </a:spcAft>
              <a:defRPr sz="1600">
                <a:solidFill>
                  <a:schemeClr val="tx1"/>
                </a:solidFill>
                <a:latin typeface="+mn-lt"/>
                <a:sym typeface="Arial" charset="0"/>
              </a:defRPr>
            </a:lvl4pPr>
            <a:lvl5pPr marL="1816100" indent="12700" algn="l" rtl="0" eaLnBrk="0" fontAlgn="base" hangingPunct="0">
              <a:lnSpc>
                <a:spcPct val="110000"/>
              </a:lnSpc>
              <a:spcBef>
                <a:spcPct val="0"/>
              </a:spcBef>
              <a:spcAft>
                <a:spcPct val="0"/>
              </a:spcAft>
              <a:defRPr sz="1600">
                <a:solidFill>
                  <a:schemeClr val="tx1"/>
                </a:solidFill>
                <a:latin typeface="+mn-lt"/>
                <a:sym typeface="Arial" charset="0"/>
              </a:defRPr>
            </a:lvl5pPr>
            <a:lvl6pPr marL="2273300" algn="l" rtl="0" fontAlgn="base">
              <a:lnSpc>
                <a:spcPct val="110000"/>
              </a:lnSpc>
              <a:spcBef>
                <a:spcPct val="0"/>
              </a:spcBef>
              <a:spcAft>
                <a:spcPct val="0"/>
              </a:spcAft>
              <a:defRPr sz="1600">
                <a:solidFill>
                  <a:schemeClr val="tx1"/>
                </a:solidFill>
                <a:latin typeface="+mn-lt"/>
                <a:sym typeface="Arial" charset="0"/>
              </a:defRPr>
            </a:lvl6pPr>
            <a:lvl7pPr marL="2730500" algn="l" rtl="0" fontAlgn="base">
              <a:lnSpc>
                <a:spcPct val="110000"/>
              </a:lnSpc>
              <a:spcBef>
                <a:spcPct val="0"/>
              </a:spcBef>
              <a:spcAft>
                <a:spcPct val="0"/>
              </a:spcAft>
              <a:defRPr sz="1600">
                <a:solidFill>
                  <a:schemeClr val="tx1"/>
                </a:solidFill>
                <a:latin typeface="+mn-lt"/>
                <a:sym typeface="Arial" charset="0"/>
              </a:defRPr>
            </a:lvl7pPr>
            <a:lvl8pPr marL="3187700" algn="l" rtl="0" fontAlgn="base">
              <a:lnSpc>
                <a:spcPct val="110000"/>
              </a:lnSpc>
              <a:spcBef>
                <a:spcPct val="0"/>
              </a:spcBef>
              <a:spcAft>
                <a:spcPct val="0"/>
              </a:spcAft>
              <a:defRPr sz="1600">
                <a:solidFill>
                  <a:schemeClr val="tx1"/>
                </a:solidFill>
                <a:latin typeface="+mn-lt"/>
                <a:sym typeface="Arial" charset="0"/>
              </a:defRPr>
            </a:lvl8pPr>
            <a:lvl9pPr marL="3644900" algn="l" rtl="0" fontAlgn="base">
              <a:lnSpc>
                <a:spcPct val="110000"/>
              </a:lnSpc>
              <a:spcBef>
                <a:spcPct val="0"/>
              </a:spcBef>
              <a:spcAft>
                <a:spcPct val="0"/>
              </a:spcAft>
              <a:defRPr sz="1600">
                <a:solidFill>
                  <a:schemeClr val="tx1"/>
                </a:solidFill>
                <a:latin typeface="+mn-lt"/>
                <a:sym typeface="Arial" charset="0"/>
              </a:defRPr>
            </a:lvl9pPr>
          </a:lstStyle>
          <a:p>
            <a:pPr marL="285750" indent="-285750">
              <a:buClr>
                <a:srgbClr val="C00000"/>
              </a:buClr>
              <a:buFont typeface="Arial" panose="020B0604020202020204" pitchFamily="34" charset="0"/>
              <a:buChar char="•"/>
              <a:defRPr/>
            </a:pPr>
            <a:r>
              <a:rPr lang="de-DE" sz="1800" kern="0" dirty="0"/>
              <a:t>Ein HWR-Konto – Ein Passwort (zentral für </a:t>
            </a:r>
            <a:r>
              <a:rPr lang="de-DE" sz="1800" b="1" u="sng" kern="0" dirty="0"/>
              <a:t>alle</a:t>
            </a:r>
            <a:r>
              <a:rPr lang="de-DE" sz="1800" kern="0" dirty="0"/>
              <a:t> IT-Systeme außer Bibliothek)</a:t>
            </a:r>
          </a:p>
          <a:p>
            <a:pPr marL="285750" indent="-285750">
              <a:buClr>
                <a:srgbClr val="C00000"/>
              </a:buClr>
              <a:buFont typeface="Arial" panose="020B0604020202020204" pitchFamily="34" charset="0"/>
              <a:buChar char="•"/>
              <a:defRPr/>
            </a:pPr>
            <a:r>
              <a:rPr lang="de-DE" sz="1800" kern="0" dirty="0"/>
              <a:t>Änderung möglich:</a:t>
            </a:r>
          </a:p>
          <a:p>
            <a:pPr marL="692150" lvl="1" indent="-285750">
              <a:buClr>
                <a:srgbClr val="C00000"/>
              </a:buClr>
              <a:buFont typeface="Arial" panose="020B0604020202020204" pitchFamily="34" charset="0"/>
              <a:buChar char="•"/>
              <a:defRPr/>
            </a:pPr>
            <a:r>
              <a:rPr lang="de-DE" sz="1800" kern="0" dirty="0"/>
              <a:t>Benutzereinstellungen im Webmail-Postfach (</a:t>
            </a:r>
            <a:r>
              <a:rPr lang="de-DE" sz="1800" kern="0" dirty="0" err="1"/>
              <a:t>OpenXchange</a:t>
            </a:r>
            <a:r>
              <a:rPr lang="de-DE" sz="1800" kern="0" dirty="0"/>
              <a:t>)</a:t>
            </a:r>
          </a:p>
          <a:p>
            <a:pPr marL="285750" indent="-285750">
              <a:buClr>
                <a:srgbClr val="C00000"/>
              </a:buClr>
              <a:buFont typeface="Arial" panose="020B0604020202020204" pitchFamily="34" charset="0"/>
              <a:buChar char="•"/>
              <a:defRPr/>
            </a:pPr>
            <a:r>
              <a:rPr lang="de-DE" sz="1800" kern="0" dirty="0"/>
              <a:t>Passwort muss mind. 12 Zeichen haben und sollte Zahlen/Sonderzeichen enthalten</a:t>
            </a:r>
          </a:p>
          <a:p>
            <a:pPr marL="285750" indent="-285750">
              <a:buClr>
                <a:srgbClr val="C00000"/>
              </a:buClr>
              <a:buFont typeface="Arial" panose="020B0604020202020204" pitchFamily="34" charset="0"/>
              <a:buChar char="•"/>
              <a:defRPr/>
            </a:pPr>
            <a:r>
              <a:rPr lang="de-DE" sz="1800" kern="0" dirty="0"/>
              <a:t>Passwort vergessen?</a:t>
            </a:r>
          </a:p>
          <a:p>
            <a:pPr marL="692150" lvl="1" indent="-285750">
              <a:buClr>
                <a:srgbClr val="C00000"/>
              </a:buClr>
              <a:buFont typeface="Arial" panose="020B0604020202020204" pitchFamily="34" charset="0"/>
              <a:buChar char="•"/>
              <a:defRPr/>
            </a:pPr>
            <a:r>
              <a:rPr lang="de-DE" sz="1800" kern="0" dirty="0"/>
              <a:t>Auf Antrag wird das Passwort auf das Initial-Passwort zurückgesetzt. </a:t>
            </a:r>
          </a:p>
          <a:p>
            <a:pPr marL="692150" lvl="1" indent="-285750">
              <a:buClr>
                <a:srgbClr val="C00000"/>
              </a:buClr>
              <a:buFont typeface="Arial" panose="020B0604020202020204" pitchFamily="34" charset="0"/>
              <a:buChar char="•"/>
              <a:defRPr/>
            </a:pPr>
            <a:r>
              <a:rPr lang="de-DE" sz="1800" kern="0" dirty="0"/>
              <a:t>IT-Hotline: </a:t>
            </a:r>
            <a:r>
              <a:rPr lang="de-DE" sz="1800" kern="0" dirty="0" err="1"/>
              <a:t>it-hotline</a:t>
            </a:r>
            <a:r>
              <a:rPr lang="de-DE" sz="1800" kern="0" dirty="0"/>
              <a:t>(at)hwr-berlin.de / https://www.it.hwr-berlin.de/helpdesk/</a:t>
            </a:r>
          </a:p>
        </p:txBody>
      </p:sp>
      <p:sp>
        <p:nvSpPr>
          <p:cNvPr id="9" name="Rechteck 8">
            <a:extLst>
              <a:ext uri="{FF2B5EF4-FFF2-40B4-BE49-F238E27FC236}">
                <a16:creationId xmlns:a16="http://schemas.microsoft.com/office/drawing/2014/main" id="{E2EB4709-D8A8-4A71-9030-4BA7D4D1BB7C}"/>
              </a:ext>
            </a:extLst>
          </p:cNvPr>
          <p:cNvSpPr/>
          <p:nvPr/>
        </p:nvSpPr>
        <p:spPr bwMode="auto">
          <a:xfrm>
            <a:off x="6456040" y="4653136"/>
            <a:ext cx="4680520" cy="1174644"/>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buClr>
                <a:srgbClr val="C00000"/>
              </a:buClr>
              <a:defRPr/>
            </a:pPr>
            <a:r>
              <a:rPr lang="de-DE" kern="0" dirty="0">
                <a:solidFill>
                  <a:schemeClr val="tx1"/>
                </a:solidFill>
              </a:rPr>
              <a:t>Merke!</a:t>
            </a:r>
          </a:p>
          <a:p>
            <a:pPr>
              <a:buClr>
                <a:srgbClr val="C00000"/>
              </a:buClr>
              <a:defRPr/>
            </a:pPr>
            <a:endParaRPr lang="de-DE" kern="0" dirty="0">
              <a:solidFill>
                <a:schemeClr val="tx1"/>
              </a:solidFill>
            </a:endParaRPr>
          </a:p>
          <a:p>
            <a:pPr>
              <a:buClr>
                <a:srgbClr val="C00000"/>
              </a:buClr>
              <a:defRPr/>
            </a:pPr>
            <a:r>
              <a:rPr lang="de-DE" kern="0" dirty="0">
                <a:solidFill>
                  <a:schemeClr val="tx1"/>
                </a:solidFill>
              </a:rPr>
              <a:t>Passwort </a:t>
            </a:r>
            <a:r>
              <a:rPr lang="de-DE" u="sng" kern="0" dirty="0">
                <a:solidFill>
                  <a:schemeClr val="tx1"/>
                </a:solidFill>
              </a:rPr>
              <a:t>vertrauenswürdig</a:t>
            </a:r>
            <a:r>
              <a:rPr lang="de-DE" kern="0" dirty="0">
                <a:solidFill>
                  <a:schemeClr val="tx1"/>
                </a:solidFill>
              </a:rPr>
              <a:t> behandeln und </a:t>
            </a:r>
            <a:r>
              <a:rPr lang="de-DE" u="sng" kern="0" dirty="0">
                <a:solidFill>
                  <a:schemeClr val="tx1"/>
                </a:solidFill>
              </a:rPr>
              <a:t>nicht</a:t>
            </a:r>
            <a:r>
              <a:rPr lang="de-DE" kern="0" dirty="0">
                <a:solidFill>
                  <a:schemeClr val="tx1"/>
                </a:solidFill>
              </a:rPr>
              <a:t> weiterreichen</a:t>
            </a:r>
          </a:p>
        </p:txBody>
      </p:sp>
    </p:spTree>
    <p:extLst>
      <p:ext uri="{BB962C8B-B14F-4D97-AF65-F5344CB8AC3E}">
        <p14:creationId xmlns:p14="http://schemas.microsoft.com/office/powerpoint/2010/main" val="1415959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Studentisches E-Mail Postfach</a:t>
            </a:r>
          </a:p>
        </p:txBody>
      </p:sp>
      <p:sp>
        <p:nvSpPr>
          <p:cNvPr id="5" name="Inhaltsplatzhalter 2"/>
          <p:cNvSpPr txBox="1">
            <a:spLocks/>
          </p:cNvSpPr>
          <p:nvPr/>
        </p:nvSpPr>
        <p:spPr>
          <a:xfrm>
            <a:off x="547168" y="1598511"/>
            <a:ext cx="7133008" cy="2761006"/>
          </a:xfrm>
          <a:prstGeom prst="rect">
            <a:avLst/>
          </a:prstGeom>
        </p:spPr>
        <p:txBody>
          <a:bodyPr/>
          <a:lstStyle>
            <a:lvl1pPr marL="38100" indent="-38100" algn="l" rtl="0" eaLnBrk="0" fontAlgn="base" hangingPunct="0">
              <a:lnSpc>
                <a:spcPct val="110000"/>
              </a:lnSpc>
              <a:spcBef>
                <a:spcPts val="500"/>
              </a:spcBef>
              <a:spcAft>
                <a:spcPct val="0"/>
              </a:spcAft>
              <a:defRPr sz="2000">
                <a:solidFill>
                  <a:schemeClr val="tx1"/>
                </a:solidFill>
                <a:latin typeface="+mn-lt"/>
                <a:ea typeface="+mn-ea"/>
                <a:cs typeface="+mn-cs"/>
                <a:sym typeface="Arial" charset="0"/>
              </a:defRPr>
            </a:lvl1pPr>
            <a:lvl2pPr marL="444500" indent="12700" algn="l" rtl="0" eaLnBrk="0" fontAlgn="base" hangingPunct="0">
              <a:lnSpc>
                <a:spcPct val="110000"/>
              </a:lnSpc>
              <a:spcBef>
                <a:spcPct val="0"/>
              </a:spcBef>
              <a:spcAft>
                <a:spcPct val="0"/>
              </a:spcAft>
              <a:defRPr sz="1600">
                <a:solidFill>
                  <a:schemeClr val="tx1"/>
                </a:solidFill>
                <a:latin typeface="+mn-lt"/>
                <a:sym typeface="Arial" charset="0"/>
              </a:defRPr>
            </a:lvl2pPr>
            <a:lvl3pPr marL="901700" indent="12700" algn="l" rtl="0" eaLnBrk="0" fontAlgn="base" hangingPunct="0">
              <a:lnSpc>
                <a:spcPct val="110000"/>
              </a:lnSpc>
              <a:spcBef>
                <a:spcPct val="0"/>
              </a:spcBef>
              <a:spcAft>
                <a:spcPct val="0"/>
              </a:spcAft>
              <a:defRPr sz="1600">
                <a:solidFill>
                  <a:schemeClr val="tx1"/>
                </a:solidFill>
                <a:latin typeface="+mn-lt"/>
                <a:sym typeface="Arial" charset="0"/>
              </a:defRPr>
            </a:lvl3pPr>
            <a:lvl4pPr marL="1358900" indent="12700" algn="l" rtl="0" eaLnBrk="0" fontAlgn="base" hangingPunct="0">
              <a:lnSpc>
                <a:spcPct val="110000"/>
              </a:lnSpc>
              <a:spcBef>
                <a:spcPct val="0"/>
              </a:spcBef>
              <a:spcAft>
                <a:spcPct val="0"/>
              </a:spcAft>
              <a:defRPr sz="1600">
                <a:solidFill>
                  <a:schemeClr val="tx1"/>
                </a:solidFill>
                <a:latin typeface="+mn-lt"/>
                <a:sym typeface="Arial" charset="0"/>
              </a:defRPr>
            </a:lvl4pPr>
            <a:lvl5pPr marL="1816100" indent="12700" algn="l" rtl="0" eaLnBrk="0" fontAlgn="base" hangingPunct="0">
              <a:lnSpc>
                <a:spcPct val="110000"/>
              </a:lnSpc>
              <a:spcBef>
                <a:spcPct val="0"/>
              </a:spcBef>
              <a:spcAft>
                <a:spcPct val="0"/>
              </a:spcAft>
              <a:defRPr sz="1600">
                <a:solidFill>
                  <a:schemeClr val="tx1"/>
                </a:solidFill>
                <a:latin typeface="+mn-lt"/>
                <a:sym typeface="Arial" charset="0"/>
              </a:defRPr>
            </a:lvl5pPr>
            <a:lvl6pPr marL="2273300" algn="l" rtl="0" fontAlgn="base">
              <a:lnSpc>
                <a:spcPct val="110000"/>
              </a:lnSpc>
              <a:spcBef>
                <a:spcPct val="0"/>
              </a:spcBef>
              <a:spcAft>
                <a:spcPct val="0"/>
              </a:spcAft>
              <a:defRPr sz="1600">
                <a:solidFill>
                  <a:schemeClr val="tx1"/>
                </a:solidFill>
                <a:latin typeface="+mn-lt"/>
                <a:sym typeface="Arial" charset="0"/>
              </a:defRPr>
            </a:lvl6pPr>
            <a:lvl7pPr marL="2730500" algn="l" rtl="0" fontAlgn="base">
              <a:lnSpc>
                <a:spcPct val="110000"/>
              </a:lnSpc>
              <a:spcBef>
                <a:spcPct val="0"/>
              </a:spcBef>
              <a:spcAft>
                <a:spcPct val="0"/>
              </a:spcAft>
              <a:defRPr sz="1600">
                <a:solidFill>
                  <a:schemeClr val="tx1"/>
                </a:solidFill>
                <a:latin typeface="+mn-lt"/>
                <a:sym typeface="Arial" charset="0"/>
              </a:defRPr>
            </a:lvl7pPr>
            <a:lvl8pPr marL="3187700" algn="l" rtl="0" fontAlgn="base">
              <a:lnSpc>
                <a:spcPct val="110000"/>
              </a:lnSpc>
              <a:spcBef>
                <a:spcPct val="0"/>
              </a:spcBef>
              <a:spcAft>
                <a:spcPct val="0"/>
              </a:spcAft>
              <a:defRPr sz="1600">
                <a:solidFill>
                  <a:schemeClr val="tx1"/>
                </a:solidFill>
                <a:latin typeface="+mn-lt"/>
                <a:sym typeface="Arial" charset="0"/>
              </a:defRPr>
            </a:lvl8pPr>
            <a:lvl9pPr marL="3644900" algn="l" rtl="0" fontAlgn="base">
              <a:lnSpc>
                <a:spcPct val="110000"/>
              </a:lnSpc>
              <a:spcBef>
                <a:spcPct val="0"/>
              </a:spcBef>
              <a:spcAft>
                <a:spcPct val="0"/>
              </a:spcAft>
              <a:defRPr sz="1600">
                <a:solidFill>
                  <a:schemeClr val="tx1"/>
                </a:solidFill>
                <a:latin typeface="+mn-lt"/>
                <a:sym typeface="Arial" charset="0"/>
              </a:defRPr>
            </a:lvl9pPr>
          </a:lstStyle>
          <a:p>
            <a:pPr>
              <a:defRPr/>
            </a:pPr>
            <a:r>
              <a:rPr lang="de-DE" sz="2400" b="1" kern="0" dirty="0"/>
              <a:t>Webmail (</a:t>
            </a:r>
            <a:r>
              <a:rPr lang="de-DE" sz="2400" b="1" kern="0" dirty="0" err="1"/>
              <a:t>OpenXchange</a:t>
            </a:r>
            <a:r>
              <a:rPr lang="de-DE" sz="2400" b="1" kern="0" dirty="0"/>
              <a:t> )</a:t>
            </a:r>
          </a:p>
          <a:p>
            <a:pPr>
              <a:defRPr/>
            </a:pPr>
            <a:r>
              <a:rPr lang="de-DE" sz="2400" u="sng" kern="0" dirty="0">
                <a:solidFill>
                  <a:srgbClr val="FF0000"/>
                </a:solidFill>
              </a:rPr>
              <a:t>https://webmail.stud.hwr-berlin.de</a:t>
            </a:r>
          </a:p>
          <a:p>
            <a:pPr>
              <a:defRPr/>
            </a:pPr>
            <a:r>
              <a:rPr lang="de-DE" kern="0" dirty="0"/>
              <a:t>Studentische E-Mail-Adresse für Kommunikation während des Studiums mit der Verwaltung, den Lehrenden, in S.A.M., in </a:t>
            </a:r>
            <a:r>
              <a:rPr lang="de-DE" kern="0" dirty="0" err="1"/>
              <a:t>Moodle</a:t>
            </a:r>
            <a:r>
              <a:rPr lang="de-DE" kern="0" dirty="0"/>
              <a:t>…</a:t>
            </a:r>
          </a:p>
          <a:p>
            <a:pPr>
              <a:defRPr/>
            </a:pPr>
            <a:endParaRPr lang="de-DE" sz="1800" kern="0" dirty="0"/>
          </a:p>
          <a:p>
            <a:pPr>
              <a:defRPr/>
            </a:pPr>
            <a:r>
              <a:rPr lang="de-DE" sz="1800" kern="0" dirty="0"/>
              <a:t>Keine Kommunikation über private E-Mail-Adressen!</a:t>
            </a:r>
          </a:p>
        </p:txBody>
      </p:sp>
      <p:pic>
        <p:nvPicPr>
          <p:cNvPr id="9" name="Grafik 8">
            <a:extLst>
              <a:ext uri="{FF2B5EF4-FFF2-40B4-BE49-F238E27FC236}">
                <a16:creationId xmlns:a16="http://schemas.microsoft.com/office/drawing/2014/main" id="{7D4E3D3C-FB8B-42FB-BE61-3870735B7102}"/>
              </a:ext>
            </a:extLst>
          </p:cNvPr>
          <p:cNvPicPr>
            <a:picLocks noChangeAspect="1"/>
          </p:cNvPicPr>
          <p:nvPr/>
        </p:nvPicPr>
        <p:blipFill>
          <a:blip r:embed="rId3"/>
          <a:stretch>
            <a:fillRect/>
          </a:stretch>
        </p:blipFill>
        <p:spPr>
          <a:xfrm>
            <a:off x="8423348" y="1844824"/>
            <a:ext cx="3505300" cy="4739346"/>
          </a:xfrm>
          <a:prstGeom prst="rect">
            <a:avLst/>
          </a:prstGeom>
        </p:spPr>
      </p:pic>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l="14675" t="4534" r="11947" b="7069"/>
          <a:stretch/>
        </p:blipFill>
        <p:spPr>
          <a:xfrm>
            <a:off x="6957699" y="3784783"/>
            <a:ext cx="1440160" cy="2808312"/>
          </a:xfrm>
          <a:prstGeom prst="rect">
            <a:avLst/>
          </a:prstGeom>
        </p:spPr>
      </p:pic>
    </p:spTree>
    <p:extLst>
      <p:ext uri="{BB962C8B-B14F-4D97-AF65-F5344CB8AC3E}">
        <p14:creationId xmlns:p14="http://schemas.microsoft.com/office/powerpoint/2010/main" val="42099413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57A88-1BA6-486D-986C-0B76A407D8B0}"/>
              </a:ext>
            </a:extLst>
          </p:cNvPr>
          <p:cNvSpPr>
            <a:spLocks noGrp="1"/>
          </p:cNvSpPr>
          <p:nvPr>
            <p:ph type="title"/>
          </p:nvPr>
        </p:nvSpPr>
        <p:spPr/>
        <p:txBody>
          <a:bodyPr/>
          <a:lstStyle/>
          <a:p>
            <a:r>
              <a:rPr lang="de-DE" dirty="0"/>
              <a:t>WLAN</a:t>
            </a:r>
          </a:p>
        </p:txBody>
      </p:sp>
      <p:sp>
        <p:nvSpPr>
          <p:cNvPr id="6" name="Textfeld 5">
            <a:extLst>
              <a:ext uri="{FF2B5EF4-FFF2-40B4-BE49-F238E27FC236}">
                <a16:creationId xmlns:a16="http://schemas.microsoft.com/office/drawing/2014/main" id="{AFB06CA0-08BC-4531-9EBD-51F7FDB9A9E0}"/>
              </a:ext>
            </a:extLst>
          </p:cNvPr>
          <p:cNvSpPr txBox="1"/>
          <p:nvPr/>
        </p:nvSpPr>
        <p:spPr>
          <a:xfrm>
            <a:off x="502389" y="1009888"/>
            <a:ext cx="7573828" cy="3416320"/>
          </a:xfrm>
          <a:prstGeom prst="rect">
            <a:avLst/>
          </a:prstGeom>
          <a:noFill/>
        </p:spPr>
        <p:txBody>
          <a:bodyPr wrap="square">
            <a:spAutoFit/>
          </a:bodyPr>
          <a:lstStyle/>
          <a:p>
            <a:r>
              <a:rPr lang="de-DE" dirty="0"/>
              <a:t>Die WLAN-Verbindung an der HWR Berlin wird über den Education Roaming (</a:t>
            </a:r>
            <a:r>
              <a:rPr lang="de-DE" b="1" dirty="0" err="1"/>
              <a:t>eduroam</a:t>
            </a:r>
            <a:r>
              <a:rPr lang="de-DE" dirty="0"/>
              <a:t>)-Dienst des Deutschen Forschungsnetzes (DFN) realisiert.</a:t>
            </a:r>
          </a:p>
          <a:p>
            <a:endParaRPr lang="de-DE" dirty="0"/>
          </a:p>
          <a:p>
            <a:r>
              <a:rPr lang="de-DE" b="1" dirty="0"/>
              <a:t>Weltweites Netzwerk!	</a:t>
            </a:r>
          </a:p>
          <a:p>
            <a:endParaRPr lang="de-DE" b="1" dirty="0"/>
          </a:p>
          <a:p>
            <a:r>
              <a:rPr lang="de-DE" b="1" dirty="0"/>
              <a:t>	</a:t>
            </a:r>
          </a:p>
          <a:p>
            <a:r>
              <a:rPr lang="de-DE" b="1" dirty="0"/>
              <a:t>Übersicht: </a:t>
            </a:r>
            <a:r>
              <a:rPr lang="de-DE" dirty="0">
                <a:hlinkClick r:id="rId3"/>
              </a:rPr>
              <a:t>https://eduroam.org/</a:t>
            </a:r>
            <a:endParaRPr lang="de-DE" dirty="0"/>
          </a:p>
          <a:p>
            <a:endParaRPr lang="de-DE" b="1" dirty="0"/>
          </a:p>
          <a:p>
            <a:r>
              <a:rPr lang="de-DE" b="1" dirty="0"/>
              <a:t>Zertifikat notwendig!</a:t>
            </a:r>
          </a:p>
          <a:p>
            <a:endParaRPr lang="de-DE" b="1" dirty="0"/>
          </a:p>
          <a:p>
            <a:r>
              <a:rPr lang="de-DE" b="1" dirty="0"/>
              <a:t>	Anleitungen:  </a:t>
            </a:r>
          </a:p>
        </p:txBody>
      </p:sp>
      <p:sp>
        <p:nvSpPr>
          <p:cNvPr id="8" name="Textfeld 7">
            <a:extLst>
              <a:ext uri="{FF2B5EF4-FFF2-40B4-BE49-F238E27FC236}">
                <a16:creationId xmlns:a16="http://schemas.microsoft.com/office/drawing/2014/main" id="{4DD4D497-294C-4DD4-8BBB-435C265CE48F}"/>
              </a:ext>
            </a:extLst>
          </p:cNvPr>
          <p:cNvSpPr txBox="1"/>
          <p:nvPr/>
        </p:nvSpPr>
        <p:spPr>
          <a:xfrm>
            <a:off x="2979891" y="4047783"/>
            <a:ext cx="5096326" cy="369332"/>
          </a:xfrm>
          <a:prstGeom prst="rect">
            <a:avLst/>
          </a:prstGeom>
          <a:noFill/>
        </p:spPr>
        <p:txBody>
          <a:bodyPr wrap="square">
            <a:spAutoFit/>
          </a:bodyPr>
          <a:lstStyle/>
          <a:p>
            <a:r>
              <a:rPr lang="de-DE" dirty="0">
                <a:hlinkClick r:id="rId4"/>
              </a:rPr>
              <a:t>https://www.it.hwr-berlin.de/anleitungen/wlan/</a:t>
            </a:r>
            <a:r>
              <a:rPr lang="de-DE" dirty="0"/>
              <a:t> </a:t>
            </a:r>
          </a:p>
        </p:txBody>
      </p:sp>
      <p:pic>
        <p:nvPicPr>
          <p:cNvPr id="10" name="Grafik 9">
            <a:extLst>
              <a:ext uri="{FF2B5EF4-FFF2-40B4-BE49-F238E27FC236}">
                <a16:creationId xmlns:a16="http://schemas.microsoft.com/office/drawing/2014/main" id="{28339C4B-B59B-4B81-BB22-DB03384F0D42}"/>
              </a:ext>
            </a:extLst>
          </p:cNvPr>
          <p:cNvPicPr>
            <a:picLocks noChangeAspect="1"/>
          </p:cNvPicPr>
          <p:nvPr/>
        </p:nvPicPr>
        <p:blipFill>
          <a:blip r:embed="rId5"/>
          <a:stretch>
            <a:fillRect/>
          </a:stretch>
        </p:blipFill>
        <p:spPr>
          <a:xfrm>
            <a:off x="8472264" y="1369961"/>
            <a:ext cx="2705478" cy="2648320"/>
          </a:xfrm>
          <a:prstGeom prst="rect">
            <a:avLst/>
          </a:prstGeom>
        </p:spPr>
      </p:pic>
      <p:sp>
        <p:nvSpPr>
          <p:cNvPr id="12" name="Textfeld 11">
            <a:extLst>
              <a:ext uri="{FF2B5EF4-FFF2-40B4-BE49-F238E27FC236}">
                <a16:creationId xmlns:a16="http://schemas.microsoft.com/office/drawing/2014/main" id="{86D1CC53-FDE0-426C-8F49-CF9B5E56977F}"/>
              </a:ext>
            </a:extLst>
          </p:cNvPr>
          <p:cNvSpPr txBox="1"/>
          <p:nvPr/>
        </p:nvSpPr>
        <p:spPr>
          <a:xfrm>
            <a:off x="8580279" y="3947863"/>
            <a:ext cx="2705478" cy="369332"/>
          </a:xfrm>
          <a:prstGeom prst="rect">
            <a:avLst/>
          </a:prstGeom>
          <a:noFill/>
        </p:spPr>
        <p:txBody>
          <a:bodyPr wrap="square">
            <a:spAutoFit/>
          </a:bodyPr>
          <a:lstStyle/>
          <a:p>
            <a:r>
              <a:rPr lang="de-DE" dirty="0"/>
              <a:t>https://cat.eduroam.org/</a:t>
            </a:r>
          </a:p>
        </p:txBody>
      </p:sp>
      <p:sp>
        <p:nvSpPr>
          <p:cNvPr id="4" name="Rechteck 3">
            <a:extLst>
              <a:ext uri="{FF2B5EF4-FFF2-40B4-BE49-F238E27FC236}">
                <a16:creationId xmlns:a16="http://schemas.microsoft.com/office/drawing/2014/main" id="{9582E7D4-77EA-4494-A6B0-C0E56B6C25B0}"/>
              </a:ext>
            </a:extLst>
          </p:cNvPr>
          <p:cNvSpPr/>
          <p:nvPr/>
        </p:nvSpPr>
        <p:spPr bwMode="auto">
          <a:xfrm>
            <a:off x="8184232" y="980728"/>
            <a:ext cx="3528392" cy="5265876"/>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0000"/>
              </a:solidFill>
              <a:effectLst/>
              <a:latin typeface="Arial" charset="0"/>
              <a:sym typeface="Arial" charset="0"/>
            </a:endParaRPr>
          </a:p>
        </p:txBody>
      </p:sp>
      <p:pic>
        <p:nvPicPr>
          <p:cNvPr id="5" name="Grafik 4">
            <a:extLst>
              <a:ext uri="{FF2B5EF4-FFF2-40B4-BE49-F238E27FC236}">
                <a16:creationId xmlns:a16="http://schemas.microsoft.com/office/drawing/2014/main" id="{4A2986B4-01D3-43DD-810E-3E6690FE40B5}"/>
              </a:ext>
            </a:extLst>
          </p:cNvPr>
          <p:cNvPicPr>
            <a:picLocks noChangeAspect="1"/>
          </p:cNvPicPr>
          <p:nvPr/>
        </p:nvPicPr>
        <p:blipFill>
          <a:blip r:embed="rId6"/>
          <a:stretch>
            <a:fillRect/>
          </a:stretch>
        </p:blipFill>
        <p:spPr>
          <a:xfrm>
            <a:off x="4428442" y="1901305"/>
            <a:ext cx="3335115" cy="1489973"/>
          </a:xfrm>
          <a:prstGeom prst="rect">
            <a:avLst/>
          </a:prstGeom>
        </p:spPr>
      </p:pic>
    </p:spTree>
    <p:extLst>
      <p:ext uri="{BB962C8B-B14F-4D97-AF65-F5344CB8AC3E}">
        <p14:creationId xmlns:p14="http://schemas.microsoft.com/office/powerpoint/2010/main" val="5433484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8 Zacken 10">
            <a:extLst>
              <a:ext uri="{FF2B5EF4-FFF2-40B4-BE49-F238E27FC236}">
                <a16:creationId xmlns:a16="http://schemas.microsoft.com/office/drawing/2014/main" id="{8515A5D1-6CBB-45CD-9A75-1F0126CC3230}"/>
              </a:ext>
            </a:extLst>
          </p:cNvPr>
          <p:cNvSpPr/>
          <p:nvPr/>
        </p:nvSpPr>
        <p:spPr bwMode="auto">
          <a:xfrm rot="20090738">
            <a:off x="303709" y="2768769"/>
            <a:ext cx="1708510" cy="1274523"/>
          </a:xfrm>
          <a:prstGeom prst="irregularSeal1">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rgbClr val="000000"/>
                </a:solidFill>
                <a:effectLst/>
                <a:latin typeface="Arial" charset="0"/>
                <a:sym typeface="Arial" charset="0"/>
              </a:rPr>
              <a:t>Beispiel</a:t>
            </a:r>
          </a:p>
        </p:txBody>
      </p:sp>
      <p:sp>
        <p:nvSpPr>
          <p:cNvPr id="2" name="Titel 1">
            <a:extLst>
              <a:ext uri="{FF2B5EF4-FFF2-40B4-BE49-F238E27FC236}">
                <a16:creationId xmlns:a16="http://schemas.microsoft.com/office/drawing/2014/main" id="{7FD57A88-1BA6-486D-986C-0B76A407D8B0}"/>
              </a:ext>
            </a:extLst>
          </p:cNvPr>
          <p:cNvSpPr>
            <a:spLocks noGrp="1"/>
          </p:cNvSpPr>
          <p:nvPr>
            <p:ph type="title"/>
          </p:nvPr>
        </p:nvSpPr>
        <p:spPr/>
        <p:txBody>
          <a:bodyPr/>
          <a:lstStyle/>
          <a:p>
            <a:r>
              <a:rPr lang="de-DE" dirty="0"/>
              <a:t>WLAN</a:t>
            </a:r>
          </a:p>
        </p:txBody>
      </p:sp>
      <p:sp>
        <p:nvSpPr>
          <p:cNvPr id="6" name="Textfeld 5">
            <a:extLst>
              <a:ext uri="{FF2B5EF4-FFF2-40B4-BE49-F238E27FC236}">
                <a16:creationId xmlns:a16="http://schemas.microsoft.com/office/drawing/2014/main" id="{AFB06CA0-08BC-4531-9EBD-51F7FDB9A9E0}"/>
              </a:ext>
            </a:extLst>
          </p:cNvPr>
          <p:cNvSpPr txBox="1"/>
          <p:nvPr/>
        </p:nvSpPr>
        <p:spPr>
          <a:xfrm>
            <a:off x="502389" y="1009888"/>
            <a:ext cx="7573828" cy="1477328"/>
          </a:xfrm>
          <a:prstGeom prst="rect">
            <a:avLst/>
          </a:prstGeom>
          <a:noFill/>
        </p:spPr>
        <p:txBody>
          <a:bodyPr wrap="square">
            <a:spAutoFit/>
          </a:bodyPr>
          <a:lstStyle/>
          <a:p>
            <a:endParaRPr lang="de-DE" dirty="0"/>
          </a:p>
          <a:p>
            <a:r>
              <a:rPr lang="de-DE" b="1" dirty="0"/>
              <a:t>Merke:</a:t>
            </a:r>
            <a:r>
              <a:rPr lang="de-DE" dirty="0"/>
              <a:t> </a:t>
            </a:r>
          </a:p>
          <a:p>
            <a:r>
              <a:rPr lang="de-DE" dirty="0"/>
              <a:t>Benutzername für WLAN =  </a:t>
            </a:r>
            <a:br>
              <a:rPr lang="de-DE" dirty="0"/>
            </a:br>
            <a:r>
              <a:rPr lang="de-DE" dirty="0"/>
              <a:t>HWR Berlin-Kennung + Domäne „@hwr-berlin.de“ </a:t>
            </a:r>
          </a:p>
          <a:p>
            <a:endParaRPr lang="de-DE" dirty="0"/>
          </a:p>
        </p:txBody>
      </p:sp>
      <p:sp>
        <p:nvSpPr>
          <p:cNvPr id="8" name="Textfeld 7">
            <a:extLst>
              <a:ext uri="{FF2B5EF4-FFF2-40B4-BE49-F238E27FC236}">
                <a16:creationId xmlns:a16="http://schemas.microsoft.com/office/drawing/2014/main" id="{4DD4D497-294C-4DD4-8BBB-435C265CE48F}"/>
              </a:ext>
            </a:extLst>
          </p:cNvPr>
          <p:cNvSpPr txBox="1"/>
          <p:nvPr/>
        </p:nvSpPr>
        <p:spPr>
          <a:xfrm>
            <a:off x="7071458" y="6271674"/>
            <a:ext cx="5096326" cy="369332"/>
          </a:xfrm>
          <a:prstGeom prst="rect">
            <a:avLst/>
          </a:prstGeom>
          <a:noFill/>
        </p:spPr>
        <p:txBody>
          <a:bodyPr wrap="square">
            <a:spAutoFit/>
          </a:bodyPr>
          <a:lstStyle/>
          <a:p>
            <a:r>
              <a:rPr lang="de-DE" dirty="0">
                <a:hlinkClick r:id="rId3"/>
              </a:rPr>
              <a:t>https://www.it.hwr-berlin.de/anleitungen/wlan/</a:t>
            </a:r>
            <a:r>
              <a:rPr lang="de-DE" dirty="0"/>
              <a:t> </a:t>
            </a:r>
          </a:p>
        </p:txBody>
      </p:sp>
      <p:pic>
        <p:nvPicPr>
          <p:cNvPr id="10" name="Grafik 9">
            <a:extLst>
              <a:ext uri="{FF2B5EF4-FFF2-40B4-BE49-F238E27FC236}">
                <a16:creationId xmlns:a16="http://schemas.microsoft.com/office/drawing/2014/main" id="{28339C4B-B59B-4B81-BB22-DB03384F0D42}"/>
              </a:ext>
            </a:extLst>
          </p:cNvPr>
          <p:cNvPicPr>
            <a:picLocks noChangeAspect="1"/>
          </p:cNvPicPr>
          <p:nvPr/>
        </p:nvPicPr>
        <p:blipFill>
          <a:blip r:embed="rId4"/>
          <a:stretch>
            <a:fillRect/>
          </a:stretch>
        </p:blipFill>
        <p:spPr>
          <a:xfrm>
            <a:off x="8472264" y="1369961"/>
            <a:ext cx="2705478" cy="2648320"/>
          </a:xfrm>
          <a:prstGeom prst="rect">
            <a:avLst/>
          </a:prstGeom>
        </p:spPr>
      </p:pic>
      <p:sp>
        <p:nvSpPr>
          <p:cNvPr id="12" name="Textfeld 11">
            <a:extLst>
              <a:ext uri="{FF2B5EF4-FFF2-40B4-BE49-F238E27FC236}">
                <a16:creationId xmlns:a16="http://schemas.microsoft.com/office/drawing/2014/main" id="{86D1CC53-FDE0-426C-8F49-CF9B5E56977F}"/>
              </a:ext>
            </a:extLst>
          </p:cNvPr>
          <p:cNvSpPr txBox="1"/>
          <p:nvPr/>
        </p:nvSpPr>
        <p:spPr>
          <a:xfrm>
            <a:off x="8580279" y="3947863"/>
            <a:ext cx="2705478" cy="369332"/>
          </a:xfrm>
          <a:prstGeom prst="rect">
            <a:avLst/>
          </a:prstGeom>
          <a:noFill/>
        </p:spPr>
        <p:txBody>
          <a:bodyPr wrap="square">
            <a:spAutoFit/>
          </a:bodyPr>
          <a:lstStyle/>
          <a:p>
            <a:r>
              <a:rPr lang="de-DE" dirty="0"/>
              <a:t>https://cat.eduroam.org/</a:t>
            </a:r>
          </a:p>
        </p:txBody>
      </p:sp>
      <p:sp>
        <p:nvSpPr>
          <p:cNvPr id="14" name="Textfeld 13">
            <a:extLst>
              <a:ext uri="{FF2B5EF4-FFF2-40B4-BE49-F238E27FC236}">
                <a16:creationId xmlns:a16="http://schemas.microsoft.com/office/drawing/2014/main" id="{7942D5CC-D6B6-4C9B-8BEA-1E627144B600}"/>
              </a:ext>
            </a:extLst>
          </p:cNvPr>
          <p:cNvSpPr txBox="1"/>
          <p:nvPr/>
        </p:nvSpPr>
        <p:spPr>
          <a:xfrm>
            <a:off x="1113890" y="2886034"/>
            <a:ext cx="7077849" cy="2862322"/>
          </a:xfrm>
          <a:prstGeom prst="rect">
            <a:avLst/>
          </a:prstGeom>
          <a:noFill/>
        </p:spPr>
        <p:txBody>
          <a:bodyPr wrap="square">
            <a:spAutoFit/>
          </a:bodyPr>
          <a:lstStyle/>
          <a:p>
            <a:endParaRPr lang="de-DE" dirty="0"/>
          </a:p>
          <a:p>
            <a:endParaRPr lang="de-DE" dirty="0"/>
          </a:p>
          <a:p>
            <a:pPr marL="452438"/>
            <a:r>
              <a:rPr lang="de-DE" dirty="0"/>
              <a:t>Ihre HWR-Kennung lautet „s_musterfrau23“</a:t>
            </a:r>
          </a:p>
          <a:p>
            <a:pPr marL="452438" lvl="1"/>
            <a:endParaRPr lang="de-DE" dirty="0"/>
          </a:p>
          <a:p>
            <a:pPr marL="452438" lvl="1"/>
            <a:r>
              <a:rPr lang="de-DE" dirty="0"/>
              <a:t>Benutzername für </a:t>
            </a:r>
            <a:r>
              <a:rPr lang="de-DE" dirty="0" err="1"/>
              <a:t>eduroam</a:t>
            </a:r>
            <a:r>
              <a:rPr lang="de-DE" dirty="0"/>
              <a:t>: </a:t>
            </a:r>
          </a:p>
          <a:p>
            <a:pPr marL="452438" lvl="1"/>
            <a:r>
              <a:rPr lang="de-DE" b="1" dirty="0">
                <a:solidFill>
                  <a:srgbClr val="008000"/>
                </a:solidFill>
                <a:effectLst/>
              </a:rPr>
              <a:t>richtig:	s_musterfrau23@hwr-berlin.de</a:t>
            </a:r>
            <a:br>
              <a:rPr lang="de-DE" b="1" dirty="0">
                <a:solidFill>
                  <a:srgbClr val="008000"/>
                </a:solidFill>
                <a:effectLst/>
              </a:rPr>
            </a:br>
            <a:endParaRPr lang="de-DE" b="1" dirty="0">
              <a:solidFill>
                <a:srgbClr val="FF0000"/>
              </a:solidFill>
              <a:effectLst/>
            </a:endParaRPr>
          </a:p>
          <a:p>
            <a:pPr marL="452438" lvl="1"/>
            <a:r>
              <a:rPr lang="de-DE" b="1" dirty="0">
                <a:solidFill>
                  <a:srgbClr val="FF0000"/>
                </a:solidFill>
                <a:effectLst/>
              </a:rPr>
              <a:t>falsch:</a:t>
            </a:r>
            <a:r>
              <a:rPr lang="de-DE" dirty="0"/>
              <a:t>  	</a:t>
            </a:r>
            <a:r>
              <a:rPr lang="de-DE" b="1" dirty="0">
                <a:solidFill>
                  <a:srgbClr val="FF0000"/>
                </a:solidFill>
              </a:rPr>
              <a:t>s_musterfrau23</a:t>
            </a:r>
          </a:p>
          <a:p>
            <a:pPr marL="452438" lvl="1"/>
            <a:r>
              <a:rPr lang="de-DE" b="1" dirty="0">
                <a:solidFill>
                  <a:srgbClr val="FF0000"/>
                </a:solidFill>
                <a:effectLst/>
              </a:rPr>
              <a:t>falsch:</a:t>
            </a:r>
            <a:r>
              <a:rPr lang="de-DE" b="1" dirty="0">
                <a:solidFill>
                  <a:srgbClr val="FF0000"/>
                </a:solidFill>
              </a:rPr>
              <a:t>  	s_musterfrau23@stud.hwr-berlin.de</a:t>
            </a:r>
          </a:p>
          <a:p>
            <a:pPr marL="452438" lvl="1"/>
            <a:endParaRPr lang="de-DE" dirty="0"/>
          </a:p>
        </p:txBody>
      </p:sp>
      <p:sp>
        <p:nvSpPr>
          <p:cNvPr id="4" name="Rechteck 3">
            <a:extLst>
              <a:ext uri="{FF2B5EF4-FFF2-40B4-BE49-F238E27FC236}">
                <a16:creationId xmlns:a16="http://schemas.microsoft.com/office/drawing/2014/main" id="{9582E7D4-77EA-4494-A6B0-C0E56B6C25B0}"/>
              </a:ext>
            </a:extLst>
          </p:cNvPr>
          <p:cNvSpPr/>
          <p:nvPr/>
        </p:nvSpPr>
        <p:spPr bwMode="auto">
          <a:xfrm>
            <a:off x="8184232" y="980728"/>
            <a:ext cx="3528392" cy="5265876"/>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rgbClr val="000000"/>
              </a:solidFill>
              <a:effectLst/>
              <a:latin typeface="Arial" charset="0"/>
              <a:sym typeface="Arial" charset="0"/>
            </a:endParaRPr>
          </a:p>
        </p:txBody>
      </p:sp>
    </p:spTree>
    <p:extLst>
      <p:ext uri="{BB962C8B-B14F-4D97-AF65-F5344CB8AC3E}">
        <p14:creationId xmlns:p14="http://schemas.microsoft.com/office/powerpoint/2010/main" val="15038280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98F75-EE9D-4A81-AF9C-621FBB825EF2}"/>
              </a:ext>
            </a:extLst>
          </p:cNvPr>
          <p:cNvSpPr>
            <a:spLocks noGrp="1"/>
          </p:cNvSpPr>
          <p:nvPr>
            <p:ph type="title"/>
          </p:nvPr>
        </p:nvSpPr>
        <p:spPr/>
        <p:txBody>
          <a:bodyPr/>
          <a:lstStyle/>
          <a:p>
            <a:r>
              <a:rPr lang="de-DE" dirty="0"/>
              <a:t>Datenmanagement</a:t>
            </a:r>
          </a:p>
        </p:txBody>
      </p:sp>
      <p:grpSp>
        <p:nvGrpSpPr>
          <p:cNvPr id="12" name="Gruppieren 11">
            <a:extLst>
              <a:ext uri="{FF2B5EF4-FFF2-40B4-BE49-F238E27FC236}">
                <a16:creationId xmlns:a16="http://schemas.microsoft.com/office/drawing/2014/main" id="{E8B014B5-4502-4F20-93FD-D7B28D4BCBF0}"/>
              </a:ext>
            </a:extLst>
          </p:cNvPr>
          <p:cNvGrpSpPr/>
          <p:nvPr/>
        </p:nvGrpSpPr>
        <p:grpSpPr>
          <a:xfrm>
            <a:off x="708398" y="1115452"/>
            <a:ext cx="7839163" cy="3598678"/>
            <a:chOff x="661660" y="1376269"/>
            <a:chExt cx="7839163" cy="3598678"/>
          </a:xfrm>
        </p:grpSpPr>
        <p:sp>
          <p:nvSpPr>
            <p:cNvPr id="8" name="Abgerundetes Rechteck 1">
              <a:extLst>
                <a:ext uri="{FF2B5EF4-FFF2-40B4-BE49-F238E27FC236}">
                  <a16:creationId xmlns:a16="http://schemas.microsoft.com/office/drawing/2014/main" id="{0337AC90-6703-47AE-9780-3375573F9DB9}"/>
                </a:ext>
              </a:extLst>
            </p:cNvPr>
            <p:cNvSpPr/>
            <p:nvPr/>
          </p:nvSpPr>
          <p:spPr bwMode="auto">
            <a:xfrm>
              <a:off x="4684399" y="1376269"/>
              <a:ext cx="3816424" cy="1692188"/>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a:ln>
                    <a:noFill/>
                  </a:ln>
                  <a:solidFill>
                    <a:schemeClr val="bg1"/>
                  </a:solidFill>
                  <a:effectLst/>
                  <a:latin typeface="Arial" charset="0"/>
                  <a:sym typeface="Arial" charset="0"/>
                </a:rPr>
                <a:t>HWR-Cloud</a:t>
              </a:r>
            </a:p>
            <a:p>
              <a:pPr marL="0" marR="0" indent="0" algn="l" defTabSz="914400" rtl="0" eaLnBrk="1" fontAlgn="base" latinLnBrk="0" hangingPunct="1">
                <a:lnSpc>
                  <a:spcPct val="100000"/>
                </a:lnSpc>
                <a:spcBef>
                  <a:spcPct val="0"/>
                </a:spcBef>
                <a:spcAft>
                  <a:spcPct val="0"/>
                </a:spcAft>
                <a:buClrTx/>
                <a:buSzTx/>
                <a:buFontTx/>
                <a:buNone/>
                <a:tabLst/>
              </a:pPr>
              <a:r>
                <a:rPr lang="de-DE" dirty="0">
                  <a:solidFill>
                    <a:schemeClr val="bg1"/>
                  </a:solidFill>
                </a:rPr>
                <a:t>https://cloud.hwr-berlin.de/</a:t>
              </a:r>
            </a:p>
          </p:txBody>
        </p:sp>
        <p:sp>
          <p:nvSpPr>
            <p:cNvPr id="9" name="Abgerundetes Rechteck 1">
              <a:extLst>
                <a:ext uri="{FF2B5EF4-FFF2-40B4-BE49-F238E27FC236}">
                  <a16:creationId xmlns:a16="http://schemas.microsoft.com/office/drawing/2014/main" id="{DD1BA32E-7433-49D1-A6D0-DE5E1CD5DCE1}"/>
                </a:ext>
              </a:extLst>
            </p:cNvPr>
            <p:cNvSpPr/>
            <p:nvPr/>
          </p:nvSpPr>
          <p:spPr bwMode="auto">
            <a:xfrm>
              <a:off x="695400" y="3282759"/>
              <a:ext cx="3816424" cy="1692188"/>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a:ln>
                    <a:noFill/>
                  </a:ln>
                  <a:solidFill>
                    <a:schemeClr val="bg1"/>
                  </a:solidFill>
                  <a:effectLst/>
                  <a:latin typeface="Arial" charset="0"/>
                  <a:sym typeface="Arial" charset="0"/>
                </a:rPr>
                <a:t>Microsoft 365</a:t>
              </a:r>
            </a:p>
            <a:p>
              <a:pPr marL="0" marR="0" indent="0" algn="l" defTabSz="914400" rtl="0" eaLnBrk="1" fontAlgn="base" latinLnBrk="0" hangingPunct="1">
                <a:lnSpc>
                  <a:spcPct val="100000"/>
                </a:lnSpc>
                <a:spcBef>
                  <a:spcPct val="0"/>
                </a:spcBef>
                <a:spcAft>
                  <a:spcPct val="0"/>
                </a:spcAft>
                <a:buClrTx/>
                <a:buSzTx/>
                <a:buFontTx/>
                <a:buNone/>
                <a:tabLst/>
              </a:pPr>
              <a:r>
                <a:rPr lang="de-DE" dirty="0">
                  <a:solidFill>
                    <a:schemeClr val="bg1"/>
                  </a:solidFill>
                </a:rPr>
                <a:t>Office 365 / MS Teams</a:t>
              </a:r>
              <a:endParaRPr kumimoji="0" lang="de-DE" b="0" i="0" u="none" strike="noStrike" cap="none" normalizeH="0" baseline="0" dirty="0">
                <a:ln>
                  <a:noFill/>
                </a:ln>
                <a:solidFill>
                  <a:schemeClr val="bg1"/>
                </a:solidFill>
                <a:effectLst/>
                <a:sym typeface="Arial" charset="0"/>
              </a:endParaRPr>
            </a:p>
          </p:txBody>
        </p:sp>
        <p:sp>
          <p:nvSpPr>
            <p:cNvPr id="10" name="Abgerundetes Rechteck 1">
              <a:extLst>
                <a:ext uri="{FF2B5EF4-FFF2-40B4-BE49-F238E27FC236}">
                  <a16:creationId xmlns:a16="http://schemas.microsoft.com/office/drawing/2014/main" id="{A235783F-2508-44E5-81E0-4782ECD13746}"/>
                </a:ext>
              </a:extLst>
            </p:cNvPr>
            <p:cNvSpPr/>
            <p:nvPr/>
          </p:nvSpPr>
          <p:spPr bwMode="auto">
            <a:xfrm>
              <a:off x="661660" y="1376269"/>
              <a:ext cx="3816424" cy="1692188"/>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a:ln>
                    <a:noFill/>
                  </a:ln>
                  <a:solidFill>
                    <a:schemeClr val="bg1"/>
                  </a:solidFill>
                  <a:effectLst/>
                  <a:latin typeface="Arial" charset="0"/>
                  <a:sym typeface="Arial" charset="0"/>
                </a:rPr>
                <a:t>Home-Laufwerk</a:t>
              </a:r>
            </a:p>
            <a:p>
              <a:pPr marL="0" marR="0" indent="0" algn="l" defTabSz="914400" rtl="0" eaLnBrk="1" fontAlgn="base" latinLnBrk="0" hangingPunct="1">
                <a:lnSpc>
                  <a:spcPct val="100000"/>
                </a:lnSpc>
                <a:spcBef>
                  <a:spcPct val="0"/>
                </a:spcBef>
                <a:spcAft>
                  <a:spcPct val="0"/>
                </a:spcAft>
                <a:buClrTx/>
                <a:buSzTx/>
                <a:buFontTx/>
                <a:buNone/>
                <a:tabLst/>
              </a:pPr>
              <a:r>
                <a:rPr lang="de-DE" dirty="0">
                  <a:solidFill>
                    <a:schemeClr val="bg1"/>
                  </a:solidFill>
                </a:rPr>
                <a:t>persönliches Laufwerks im Hochschul-Netzwerk</a:t>
              </a:r>
            </a:p>
          </p:txBody>
        </p:sp>
        <p:sp>
          <p:nvSpPr>
            <p:cNvPr id="11" name="Abgerundetes Rechteck 1">
              <a:extLst>
                <a:ext uri="{FF2B5EF4-FFF2-40B4-BE49-F238E27FC236}">
                  <a16:creationId xmlns:a16="http://schemas.microsoft.com/office/drawing/2014/main" id="{2F2CCB84-DA98-42DA-9442-2F7F2CC71BC5}"/>
                </a:ext>
              </a:extLst>
            </p:cNvPr>
            <p:cNvSpPr/>
            <p:nvPr/>
          </p:nvSpPr>
          <p:spPr bwMode="auto">
            <a:xfrm>
              <a:off x="4684399" y="3282759"/>
              <a:ext cx="3816424" cy="1692188"/>
            </a:xfrm>
            <a:prstGeom prst="roundRect">
              <a:avLst/>
            </a:prstGeom>
            <a:solidFill>
              <a:srgbClr val="DF49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a:ln>
                    <a:noFill/>
                  </a:ln>
                  <a:solidFill>
                    <a:schemeClr val="bg1"/>
                  </a:solidFill>
                  <a:effectLst/>
                  <a:latin typeface="Arial" charset="0"/>
                  <a:sym typeface="Arial" charset="0"/>
                </a:rPr>
                <a:t>VPN</a:t>
              </a:r>
            </a:p>
            <a:p>
              <a:pPr marL="0" marR="0" indent="0" algn="l" defTabSz="914400" rtl="0" eaLnBrk="1" fontAlgn="base" latinLnBrk="0" hangingPunct="1">
                <a:lnSpc>
                  <a:spcPct val="100000"/>
                </a:lnSpc>
                <a:spcBef>
                  <a:spcPct val="0"/>
                </a:spcBef>
                <a:spcAft>
                  <a:spcPct val="0"/>
                </a:spcAft>
                <a:buClrTx/>
                <a:buSzTx/>
                <a:buFontTx/>
                <a:buNone/>
                <a:tabLst/>
              </a:pPr>
              <a:r>
                <a:rPr lang="de-DE" sz="1400" dirty="0">
                  <a:solidFill>
                    <a:schemeClr val="bg1"/>
                  </a:solidFill>
                </a:rPr>
                <a:t>von zuhause oder anderen externen Orten auf das geschlossene HWR Netzwerk zugreifen und dort freigegebene Server und Dienste zu nutzen</a:t>
              </a:r>
            </a:p>
          </p:txBody>
        </p:sp>
      </p:grpSp>
      <p:sp>
        <p:nvSpPr>
          <p:cNvPr id="14" name="Textfeld 13">
            <a:extLst>
              <a:ext uri="{FF2B5EF4-FFF2-40B4-BE49-F238E27FC236}">
                <a16:creationId xmlns:a16="http://schemas.microsoft.com/office/drawing/2014/main" id="{CE101C49-8292-4B7A-8D1E-12D41ED31E49}"/>
              </a:ext>
            </a:extLst>
          </p:cNvPr>
          <p:cNvSpPr txBox="1"/>
          <p:nvPr/>
        </p:nvSpPr>
        <p:spPr>
          <a:xfrm>
            <a:off x="639680" y="5373216"/>
            <a:ext cx="7976599" cy="369332"/>
          </a:xfrm>
          <a:prstGeom prst="rect">
            <a:avLst/>
          </a:prstGeom>
          <a:noFill/>
        </p:spPr>
        <p:txBody>
          <a:bodyPr wrap="square">
            <a:spAutoFit/>
          </a:bodyPr>
          <a:lstStyle/>
          <a:p>
            <a:r>
              <a:rPr lang="de-DE" dirty="0">
                <a:sym typeface="Wingdings" panose="05000000000000000000" pitchFamily="2" charset="2"/>
              </a:rPr>
              <a:t> </a:t>
            </a:r>
            <a:r>
              <a:rPr lang="de-DE" dirty="0"/>
              <a:t>Anleitungen und Informationen dazu unter  </a:t>
            </a:r>
            <a:r>
              <a:rPr lang="de-DE" dirty="0">
                <a:hlinkClick r:id="rId3"/>
              </a:rPr>
              <a:t>https://www.it.hwr-berlin.de/</a:t>
            </a:r>
            <a:r>
              <a:rPr lang="de-DE" dirty="0"/>
              <a:t> </a:t>
            </a:r>
          </a:p>
        </p:txBody>
      </p:sp>
      <p:pic>
        <p:nvPicPr>
          <p:cNvPr id="16" name="Grafik 15">
            <a:extLst>
              <a:ext uri="{FF2B5EF4-FFF2-40B4-BE49-F238E27FC236}">
                <a16:creationId xmlns:a16="http://schemas.microsoft.com/office/drawing/2014/main" id="{9CA18B6A-4194-4A0A-BDBE-600A7FF7F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79" y="3222731"/>
            <a:ext cx="3504431" cy="3504431"/>
          </a:xfrm>
          <a:prstGeom prst="rect">
            <a:avLst/>
          </a:prstGeom>
        </p:spPr>
      </p:pic>
    </p:spTree>
    <p:extLst>
      <p:ext uri="{BB962C8B-B14F-4D97-AF65-F5344CB8AC3E}">
        <p14:creationId xmlns:p14="http://schemas.microsoft.com/office/powerpoint/2010/main" val="26872629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27F14-2C1A-4E9E-B882-30AA095F10A6}"/>
              </a:ext>
            </a:extLst>
          </p:cNvPr>
          <p:cNvSpPr>
            <a:spLocks noGrp="1"/>
          </p:cNvSpPr>
          <p:nvPr>
            <p:ph type="title"/>
          </p:nvPr>
        </p:nvSpPr>
        <p:spPr/>
        <p:txBody>
          <a:bodyPr/>
          <a:lstStyle/>
          <a:p>
            <a:r>
              <a:rPr lang="de-DE" dirty="0"/>
              <a:t>Drucken / Kopieren</a:t>
            </a:r>
          </a:p>
        </p:txBody>
      </p:sp>
      <p:sp>
        <p:nvSpPr>
          <p:cNvPr id="4" name="Textfeld 3">
            <a:extLst>
              <a:ext uri="{FF2B5EF4-FFF2-40B4-BE49-F238E27FC236}">
                <a16:creationId xmlns:a16="http://schemas.microsoft.com/office/drawing/2014/main" id="{07C26021-F5E9-4C78-9A76-574E0F983E28}"/>
              </a:ext>
            </a:extLst>
          </p:cNvPr>
          <p:cNvSpPr txBox="1"/>
          <p:nvPr/>
        </p:nvSpPr>
        <p:spPr>
          <a:xfrm>
            <a:off x="563313" y="1195199"/>
            <a:ext cx="10647630" cy="369332"/>
          </a:xfrm>
          <a:prstGeom prst="rect">
            <a:avLst/>
          </a:prstGeom>
          <a:noFill/>
        </p:spPr>
        <p:txBody>
          <a:bodyPr wrap="square">
            <a:spAutoFit/>
          </a:bodyPr>
          <a:lstStyle/>
          <a:p>
            <a:r>
              <a:rPr lang="de-DE" dirty="0"/>
              <a:t>Drucken, Abrufen von Druckaufträgen, Scannen und Kopieren mit der </a:t>
            </a:r>
            <a:r>
              <a:rPr lang="de-DE" b="1" dirty="0"/>
              <a:t>CampusCard</a:t>
            </a:r>
            <a:endParaRPr lang="de-DE" dirty="0"/>
          </a:p>
        </p:txBody>
      </p:sp>
      <p:sp>
        <p:nvSpPr>
          <p:cNvPr id="8" name="Textfeld 7">
            <a:extLst>
              <a:ext uri="{FF2B5EF4-FFF2-40B4-BE49-F238E27FC236}">
                <a16:creationId xmlns:a16="http://schemas.microsoft.com/office/drawing/2014/main" id="{179FC5AC-0885-4E6B-9D3D-5DE55DC85DE4}"/>
              </a:ext>
            </a:extLst>
          </p:cNvPr>
          <p:cNvSpPr txBox="1"/>
          <p:nvPr/>
        </p:nvSpPr>
        <p:spPr>
          <a:xfrm>
            <a:off x="565999" y="1916832"/>
            <a:ext cx="6394098" cy="3139321"/>
          </a:xfrm>
          <a:prstGeom prst="rect">
            <a:avLst/>
          </a:prstGeom>
          <a:noFill/>
        </p:spPr>
        <p:txBody>
          <a:bodyPr wrap="square">
            <a:spAutoFit/>
          </a:bodyPr>
          <a:lstStyle/>
          <a:p>
            <a:r>
              <a:rPr lang="de-DE" b="1" dirty="0" err="1"/>
              <a:t>FollowMe</a:t>
            </a:r>
            <a:r>
              <a:rPr lang="de-DE" b="1" dirty="0"/>
              <a:t> </a:t>
            </a:r>
            <a:r>
              <a:rPr lang="de-DE" b="1" dirty="0" err="1"/>
              <a:t>Printing</a:t>
            </a:r>
            <a:endParaRPr lang="de-DE" b="1" dirty="0"/>
          </a:p>
          <a:p>
            <a:endParaRPr lang="de-DE" b="1" dirty="0"/>
          </a:p>
          <a:p>
            <a:r>
              <a:rPr lang="de-DE" dirty="0"/>
              <a:t>Beim </a:t>
            </a:r>
            <a:r>
              <a:rPr lang="de-DE" dirty="0" err="1"/>
              <a:t>FollowMe</a:t>
            </a:r>
            <a:r>
              <a:rPr lang="de-DE" dirty="0"/>
              <a:t> wird der Auftrag nicht sofort an einen Drucker gesendet. Stattdessen wird das Dokument in eine „virtuelle Warteschlange“ gedruckt und dort so lange zwischengespeichert, bis es von einem beliebigen hierfür ausgestatteten Gerät abgerufen wird. </a:t>
            </a:r>
          </a:p>
          <a:p>
            <a:endParaRPr lang="de-DE" dirty="0"/>
          </a:p>
          <a:p>
            <a:r>
              <a:rPr lang="de-DE" dirty="0"/>
              <a:t>Der tatsächliche Drucker wird also erst in dem Moment bestimmt, in dem der Auftrag ausgegeben wird, und nicht schon im Druckdialog des Anwendungsprogramms.</a:t>
            </a:r>
          </a:p>
        </p:txBody>
      </p:sp>
      <p:pic>
        <p:nvPicPr>
          <p:cNvPr id="5" name="Grafik 4">
            <a:extLst>
              <a:ext uri="{FF2B5EF4-FFF2-40B4-BE49-F238E27FC236}">
                <a16:creationId xmlns:a16="http://schemas.microsoft.com/office/drawing/2014/main" id="{36389801-1993-4902-91DC-21864E938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168" y="2054600"/>
            <a:ext cx="4283968" cy="3212976"/>
          </a:xfrm>
          <a:prstGeom prst="rect">
            <a:avLst/>
          </a:prstGeom>
        </p:spPr>
      </p:pic>
      <p:sp>
        <p:nvSpPr>
          <p:cNvPr id="9" name="Textfeld 8">
            <a:extLst>
              <a:ext uri="{FF2B5EF4-FFF2-40B4-BE49-F238E27FC236}">
                <a16:creationId xmlns:a16="http://schemas.microsoft.com/office/drawing/2014/main" id="{115D029F-972A-45E1-A592-A04AFC409971}"/>
              </a:ext>
            </a:extLst>
          </p:cNvPr>
          <p:cNvSpPr txBox="1"/>
          <p:nvPr/>
        </p:nvSpPr>
        <p:spPr>
          <a:xfrm>
            <a:off x="632946" y="5478998"/>
            <a:ext cx="7976599" cy="646331"/>
          </a:xfrm>
          <a:prstGeom prst="rect">
            <a:avLst/>
          </a:prstGeom>
          <a:noFill/>
        </p:spPr>
        <p:txBody>
          <a:bodyPr wrap="square">
            <a:spAutoFit/>
          </a:bodyPr>
          <a:lstStyle/>
          <a:p>
            <a:pPr marL="285750" indent="-285750">
              <a:buFont typeface="Wingdings" panose="05000000000000000000" pitchFamily="2" charset="2"/>
              <a:buChar char="à"/>
            </a:pPr>
            <a:r>
              <a:rPr lang="de-DE" dirty="0"/>
              <a:t>Anleitungen und Informationen dazu unter  </a:t>
            </a:r>
          </a:p>
          <a:p>
            <a:r>
              <a:rPr lang="de-DE" dirty="0"/>
              <a:t>	https://www.it.hwr-berlin.de/anleitungen/drucken-kopieren/ </a:t>
            </a:r>
          </a:p>
        </p:txBody>
      </p:sp>
      <p:pic>
        <p:nvPicPr>
          <p:cNvPr id="10" name="Grafik 9">
            <a:extLst>
              <a:ext uri="{FF2B5EF4-FFF2-40B4-BE49-F238E27FC236}">
                <a16:creationId xmlns:a16="http://schemas.microsoft.com/office/drawing/2014/main" id="{16284F27-0B20-4AE9-952C-D5647E751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7542">
            <a:off x="6727046" y="1891322"/>
            <a:ext cx="2303066" cy="1612146"/>
          </a:xfrm>
          <a:prstGeom prst="rect">
            <a:avLst/>
          </a:prstGeom>
        </p:spPr>
      </p:pic>
    </p:spTree>
    <p:extLst>
      <p:ext uri="{BB962C8B-B14F-4D97-AF65-F5344CB8AC3E}">
        <p14:creationId xmlns:p14="http://schemas.microsoft.com/office/powerpoint/2010/main" val="332275807"/>
      </p:ext>
    </p:extLst>
  </p:cSld>
  <p:clrMapOvr>
    <a:masterClrMapping/>
  </p:clrMapOvr>
  <p:transition/>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00B8FF"/>
      </a:accent1>
      <a:accent2>
        <a:srgbClr val="333399"/>
      </a:accent2>
      <a:accent3>
        <a:srgbClr val="FFFFFF"/>
      </a:accent3>
      <a:accent4>
        <a:srgbClr val="000000"/>
      </a:accent4>
      <a:accent5>
        <a:srgbClr val="AAD8FF"/>
      </a:accent5>
      <a:accent6>
        <a:srgbClr val="2D2D8A"/>
      </a:accent6>
      <a:hlink>
        <a:srgbClr val="009999"/>
      </a:hlink>
      <a:folHlink>
        <a:srgbClr val="99CC00"/>
      </a:folHlink>
    </a:clrScheme>
    <a:fontScheme name="Standarddesign">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Pages>0</Pages>
  <Words>1817</Words>
  <Characters>0</Characters>
  <Application>Microsoft Office PowerPoint</Application>
  <PresentationFormat>Breitbild</PresentationFormat>
  <Lines>0</Lines>
  <Paragraphs>255</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21</vt:i4>
      </vt:variant>
    </vt:vector>
  </HeadingPairs>
  <TitlesOfParts>
    <vt:vector size="27" baseType="lpstr">
      <vt:lpstr>Arial</vt:lpstr>
      <vt:lpstr>Arial Rounded MT Bold</vt:lpstr>
      <vt:lpstr>Calibri</vt:lpstr>
      <vt:lpstr>Wingdings</vt:lpstr>
      <vt:lpstr>Standarddesign</vt:lpstr>
      <vt:lpstr>Benutzerdefiniertes Design</vt:lpstr>
      <vt:lpstr>Digitaler Campus</vt:lpstr>
      <vt:lpstr>Überblick</vt:lpstr>
      <vt:lpstr>HWR Benutzerdaten …ein Account für (fast) alle Dienste</vt:lpstr>
      <vt:lpstr>Passwortänderung</vt:lpstr>
      <vt:lpstr>Studentisches E-Mail Postfach</vt:lpstr>
      <vt:lpstr>WLAN</vt:lpstr>
      <vt:lpstr>WLAN</vt:lpstr>
      <vt:lpstr>Datenmanagement</vt:lpstr>
      <vt:lpstr>Drucken / Kopieren</vt:lpstr>
      <vt:lpstr>Studentische Arbeitsplätze</vt:lpstr>
      <vt:lpstr>Support für alle diese Themen    it-hotline@hwr-berlin.de  Tel. 030-30877-2525  IT-Service Point an jedem Standort:    Raumnummer und aktuelle Öffnungszeiten unter:    https://www.it.hwr-berlin.de/helpdesk/   </vt:lpstr>
      <vt:lpstr>CampusCard</vt:lpstr>
      <vt:lpstr>       S.A.M. </vt:lpstr>
      <vt:lpstr>       S.A.M. </vt:lpstr>
      <vt:lpstr>       S.A.M. </vt:lpstr>
      <vt:lpstr>Digitales Lernen und Prüfen</vt:lpstr>
      <vt:lpstr>Moodle</vt:lpstr>
      <vt:lpstr>Moodle</vt:lpstr>
      <vt:lpstr>Videokonferenzen / Hybrid Lehre</vt:lpstr>
      <vt:lpstr>Fragen und Kontakt</vt:lpstr>
      <vt:lpstr>Digitaler Campus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Medien im Studium</dc:title>
  <dc:creator>MHarwardt</dc:creator>
  <cp:lastModifiedBy>Drasdo, Katja</cp:lastModifiedBy>
  <cp:revision>345</cp:revision>
  <cp:lastPrinted>2016-09-01T10:56:26Z</cp:lastPrinted>
  <dcterms:modified xsi:type="dcterms:W3CDTF">2023-10-04T07:19:08Z</dcterms:modified>
</cp:coreProperties>
</file>